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1"/>
  </p:notesMasterIdLst>
  <p:sldIdLst>
    <p:sldId id="306" r:id="rId2"/>
    <p:sldId id="303" r:id="rId3"/>
    <p:sldId id="310" r:id="rId4"/>
    <p:sldId id="312" r:id="rId5"/>
    <p:sldId id="311" r:id="rId6"/>
    <p:sldId id="308" r:id="rId7"/>
    <p:sldId id="307" r:id="rId8"/>
    <p:sldId id="309" r:id="rId9"/>
    <p:sldId id="680" r:id="rId10"/>
    <p:sldId id="290" r:id="rId11"/>
    <p:sldId id="305" r:id="rId12"/>
    <p:sldId id="289" r:id="rId13"/>
    <p:sldId id="313" r:id="rId14"/>
    <p:sldId id="263" r:id="rId15"/>
    <p:sldId id="266" r:id="rId16"/>
    <p:sldId id="304" r:id="rId17"/>
    <p:sldId id="272" r:id="rId18"/>
    <p:sldId id="275" r:id="rId19"/>
    <p:sldId id="327" r:id="rId20"/>
    <p:sldId id="273" r:id="rId21"/>
    <p:sldId id="267" r:id="rId22"/>
    <p:sldId id="270" r:id="rId23"/>
    <p:sldId id="314" r:id="rId24"/>
    <p:sldId id="268" r:id="rId25"/>
    <p:sldId id="292" r:id="rId26"/>
    <p:sldId id="330" r:id="rId27"/>
    <p:sldId id="285" r:id="rId28"/>
    <p:sldId id="329" r:id="rId29"/>
    <p:sldId id="318" r:id="rId30"/>
    <p:sldId id="328" r:id="rId31"/>
    <p:sldId id="319" r:id="rId32"/>
    <p:sldId id="320" r:id="rId33"/>
    <p:sldId id="325" r:id="rId34"/>
    <p:sldId id="323" r:id="rId35"/>
    <p:sldId id="331" r:id="rId36"/>
    <p:sldId id="281" r:id="rId37"/>
    <p:sldId id="332" r:id="rId38"/>
    <p:sldId id="287" r:id="rId39"/>
    <p:sldId id="288" r:id="rId40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94694"/>
  </p:normalViewPr>
  <p:slideViewPr>
    <p:cSldViewPr snapToGrid="0">
      <p:cViewPr varScale="1">
        <p:scale>
          <a:sx n="93" d="100"/>
          <a:sy n="93" d="100"/>
        </p:scale>
        <p:origin x="28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47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C18CD-CF1A-A843-A64E-B3C2F453E467}" type="datetimeFigureOut">
              <a:rPr lang="en-DE" smtClean="0"/>
              <a:t>07/22/2023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1CA962-4BAA-3A43-B452-368A510633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9293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CA962-4BAA-3A43-B452-368A5106339E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1620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CB903-D2B6-B92C-75FD-4CA5CBD81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F7DF5F-D858-7E82-580E-3E6BA93317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BD402-2F83-B45E-4270-2169D5031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73481-41EE-334E-9E8B-ED937922DD26}" type="datetime1">
              <a:rPr lang="de-DE" smtClean="0"/>
              <a:t>22.07.2023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1DFE6-2B67-EE3F-7CE1-9DA2C696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01643-506C-D54E-10D0-5E746A9C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1111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E2580-A276-8477-D4E6-C378A9F1A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E926AF-075B-430D-EF65-90E4EE2DB1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EE32D-5C6C-6358-6165-97B3C7CC9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63B1B-8FA6-EE49-B1E6-220E1DA510C8}" type="datetime1">
              <a:rPr lang="de-DE" smtClean="0"/>
              <a:t>22.07.2023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288B8-25A8-3D64-AC1B-997CAE071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29CA3-9074-5133-A9C5-3BDE21380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59749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0DC33B-56A2-0B58-69E7-1913446856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091F83-095F-09D7-2A24-85B3E24977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54BC5-D3EB-6376-C7DF-D8BC46FF9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E486A-9AEC-BE4C-965A-ABC443FBB36C}" type="datetime1">
              <a:rPr lang="de-DE" smtClean="0"/>
              <a:t>22.07.2023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C11AB-C6D3-DB8A-40E5-D324FE042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311A2-9FE2-1B3E-6B22-7D3B6DAD2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7594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FE75-F27F-FD64-77FC-D6AD3E4FE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A051C-DD15-1A6D-4A9D-95EC2AF25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48E09-5D90-D047-7BA3-601A314C0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51952-79C0-5249-ADD2-4BE61A386E79}" type="datetime1">
              <a:rPr lang="de-DE" smtClean="0"/>
              <a:t>22.07.2023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C5A3E-62F3-4D90-476F-CDC29DD97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4400D-06AC-EC1E-B42F-573EB24A4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40742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E3D92-60D4-D1E3-CEB2-8FBBC6F81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DE15B-F04D-C0E9-0D1D-2C6DF6B06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3B15A-0229-4381-8D3D-1364D243B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2A62A-2A86-6A47-8694-B3D6824D5323}" type="datetime1">
              <a:rPr lang="de-DE" smtClean="0"/>
              <a:t>22.07.2023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89775-34DF-F0EF-25F2-8E9A4EBA2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D1E4D-3262-F292-B856-3054FAD74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3641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CF8A7-4086-F790-5048-3E4F8A7B3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91B4B-EB51-6C02-8CAA-45D2D800C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670672-F7F7-E799-3943-E486ED71DE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CDF90-7285-D019-B061-41997F0BB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7D6E-51B7-1A47-8668-CBD2DA7C9770}" type="datetime1">
              <a:rPr lang="de-DE" smtClean="0"/>
              <a:t>22.07.2023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03B40F-D0B5-BD9E-3F5D-21A727EF9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95CBA2-495C-BACA-A74B-F00148C93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9433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E0DD-A513-57D8-6CEB-BA1B93DB1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AFB93-A128-6E59-8087-F4AC11DF4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68300-2F88-1899-404E-DE60BCBC0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A6CAC3-7B06-45EE-356F-0271868B7F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1E955C-F68E-9615-C199-DC60B7D914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565A82-4F6B-4C92-910B-63601BC96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CE94-34F4-1A45-87B0-3AC543A23532}" type="datetime1">
              <a:rPr lang="de-DE" smtClean="0"/>
              <a:t>22.07.2023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07304B-F7C8-B027-6DFC-74DB4D24D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A6F612-691A-F680-26DD-94235A1F1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1867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69B79-02AF-B6FE-BA78-F9034CC4A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746DBD-EB5D-7A4D-F26E-30B48FC16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79E4-8CE8-4346-9202-5BE767DC13C4}" type="datetime1">
              <a:rPr lang="de-DE" smtClean="0"/>
              <a:t>22.07.2023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D32A87-AEA5-95C2-01C2-E77FED120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A1DDA6-8E00-C588-312E-4D3D7F586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091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7068ED-909B-FB43-A1F6-9B07A1B4F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CFB9-C462-2842-BD22-004150F6C3B4}" type="datetime1">
              <a:rPr lang="de-DE" smtClean="0"/>
              <a:t>22.07.2023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822593-957A-07F5-E076-563DE8BCA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74A71-804F-E224-36A0-D7A784CA7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8301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EAE9F-F3AB-AA97-A9CE-5DD714BF6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E7875-CF28-97C3-5DDC-99F9C724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952CD7-CD16-7000-23F9-287AA46580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DEE037-651A-D362-0EE7-FA98C5A5A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E3D53-2942-BB42-88BC-2EF93E8E6CC3}" type="datetime1">
              <a:rPr lang="de-DE" smtClean="0"/>
              <a:t>22.07.2023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12389-B273-B054-E58D-8DCECFE5C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86D3F-772B-BD5A-F244-8521C2809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8757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C370-2719-2EB1-E761-D7B054FC1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44A97-F7F8-565B-9AB8-7C9758FB9C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CCDB35-20CA-D890-C823-AB58E6F2F2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A4F2C-A8B0-8EAB-D78A-366713EAB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50600-7287-7B42-940A-DE413CBB6439}" type="datetime1">
              <a:rPr lang="de-DE" smtClean="0"/>
              <a:t>22.07.2023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F6F940-2953-5BF1-D8BC-9BAF12DC6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620AA-D411-86F0-673F-756B3246C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77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9B927F-72BA-F61A-FC18-E1D2FD413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A21BC-9E6C-5907-C9B6-15FBCC5B9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B6185-5893-38D0-7A53-F6B058FD1B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1C98C-4CD2-CB41-902F-5C8A631AAF29}" type="datetime1">
              <a:rPr lang="de-DE" smtClean="0"/>
              <a:t>22.07.2023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54ACC-D45B-8EBF-5EFC-CBE75EE62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E617D-792C-8FF0-2EF9-1EDF902725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3404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hyperlink" Target="https://lilianweng.github.io/posts/2018-10-13-flow-models/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7-08-20-gan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503.03585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006.11239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ilianweng.github.io/posts/2018-08-12-vae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hyperlink" Target="https://arxiv.org/abs/2212.0974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112.10752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411.1784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hyperlink" Target="https://arxiv.org/abs/2103.00020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5.05233" TargetMode="External"/><Relationship Id="rId4" Type="http://schemas.openxmlformats.org/officeDocument/2006/relationships/image" Target="../media/image43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beta.dreamstudio.ai/dream" TargetMode="External"/><Relationship Id="rId3" Type="http://schemas.openxmlformats.org/officeDocument/2006/relationships/hyperlink" Target="https://arxiv.org/abs/2204.06125" TargetMode="External"/><Relationship Id="rId7" Type="http://schemas.openxmlformats.org/officeDocument/2006/relationships/hyperlink" Target="https://arxiv.org/abs/2209.14792" TargetMode="External"/><Relationship Id="rId2" Type="http://schemas.openxmlformats.org/officeDocument/2006/relationships/hyperlink" Target="https://huggingface.co/CompVis/stable-diffusion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301.02111" TargetMode="External"/><Relationship Id="rId5" Type="http://schemas.openxmlformats.org/officeDocument/2006/relationships/hyperlink" Target="https://imagen.research.google/" TargetMode="External"/><Relationship Id="rId4" Type="http://schemas.openxmlformats.org/officeDocument/2006/relationships/hyperlink" Target="https://arxiv.org/abs/2112.10741" TargetMode="External"/><Relationship Id="rId9" Type="http://schemas.openxmlformats.org/officeDocument/2006/relationships/image" Target="../media/image4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12.10741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08.09257" TargetMode="External"/><Relationship Id="rId2" Type="http://schemas.openxmlformats.org/officeDocument/2006/relationships/hyperlink" Target="https://arxiv.org/abs/1312.611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12.10752" TargetMode="External"/><Relationship Id="rId5" Type="http://schemas.openxmlformats.org/officeDocument/2006/relationships/hyperlink" Target="https://arxiv.org/abs/2006.11239" TargetMode="External"/><Relationship Id="rId4" Type="http://schemas.openxmlformats.org/officeDocument/2006/relationships/hyperlink" Target="https://arxiv.org/abs/1406.2661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7" Type="http://schemas.openxmlformats.org/officeDocument/2006/relationships/image" Target="../media/image4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ciencedirect.com/science/article/pii/S0004370221000862" TargetMode="External"/><Relationship Id="rId5" Type="http://schemas.openxmlformats.org/officeDocument/2006/relationships/hyperlink" Target="https://arxiv.org/abs/2205.06760" TargetMode="External"/><Relationship Id="rId4" Type="http://schemas.openxmlformats.org/officeDocument/2006/relationships/hyperlink" Target="https://arxiv.org/abs/2206.07682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google.com/machine-learning/gan/generative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Generative Models</a:t>
            </a:r>
            <a:br>
              <a:rPr lang="en-DE" dirty="0"/>
            </a:br>
            <a:r>
              <a:rPr lang="en-DE" sz="4000" i="1" dirty="0"/>
              <a:t>Discriminative vs Generative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Variational Autoencoders (VAE)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364BE8-E89E-82E2-179F-2997821D6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5518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2111A-BDFD-B6C3-8765-75341EC36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7CE92-D107-E9C1-8B56-40DDEDE7B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81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(deep) e</a:t>
            </a:r>
            <a:r>
              <a:rPr lang="en-DE" sz="2400" dirty="0"/>
              <a:t>ncoder network</a:t>
            </a:r>
          </a:p>
          <a:p>
            <a:pPr marL="0" indent="0">
              <a:buNone/>
            </a:pPr>
            <a:r>
              <a:rPr lang="en-GB" sz="2400" dirty="0"/>
              <a:t>(deep) d</a:t>
            </a:r>
            <a:r>
              <a:rPr lang="en-DE" sz="2400" dirty="0"/>
              <a:t>ecoder network</a:t>
            </a:r>
          </a:p>
          <a:p>
            <a:pPr marL="0" indent="0">
              <a:buNone/>
            </a:pPr>
            <a:r>
              <a:rPr lang="en-GB" sz="2400" dirty="0"/>
              <a:t>learned together by minimizing differences between original input and reconstructed input (expressed as losses)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compressed intermediate representation: d</a:t>
            </a:r>
            <a:r>
              <a:rPr lang="en-DE" sz="2400" dirty="0"/>
              <a:t>imensionality reduction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2C071-D53B-26B7-F4DB-77326393C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11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C250194-C355-94B8-A88A-327B8D017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870075"/>
            <a:ext cx="7772400" cy="41558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0BAB54-2EB8-2068-0ED9-9775C0AE6B58}"/>
              </a:ext>
            </a:extLst>
          </p:cNvPr>
          <p:cNvSpPr txBox="1"/>
          <p:nvPr/>
        </p:nvSpPr>
        <p:spPr>
          <a:xfrm>
            <a:off x="11580910" y="60259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91921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0117" cy="1325563"/>
          </a:xfrm>
        </p:spPr>
        <p:txBody>
          <a:bodyPr/>
          <a:lstStyle/>
          <a:p>
            <a:r>
              <a:rPr lang="en-DE" dirty="0"/>
              <a:t>Autoencoder Architecture for Generative Tasks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12</a:t>
            </a:fld>
            <a:endParaRPr lang="en-DE"/>
          </a:p>
        </p:txBody>
      </p:sp>
      <p:pic>
        <p:nvPicPr>
          <p:cNvPr id="7" name="Picture 6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0EA3F9F1-F5E1-ECAB-FEE8-4E6EE9FCB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691" y="2584600"/>
            <a:ext cx="6568309" cy="28333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96524E-3359-45E0-3EE4-92787ED4C07A}"/>
              </a:ext>
            </a:extLst>
          </p:cNvPr>
          <p:cNvSpPr txBox="1"/>
          <p:nvPr/>
        </p:nvSpPr>
        <p:spPr>
          <a:xfrm>
            <a:off x="11229877" y="526146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goal: </a:t>
                </a:r>
                <a:r>
                  <a:rPr lang="en-GB" sz="2400" dirty="0">
                    <a:sym typeface="Wingdings" pitchFamily="2" charset="2"/>
                  </a:rPr>
                  <a:t>generation</a:t>
                </a:r>
                <a:r>
                  <a:rPr lang="en-GB" sz="2400" dirty="0"/>
                  <a:t> of variations of input data rather than</a:t>
                </a:r>
                <a:r>
                  <a:rPr lang="en-DE" sz="2400" dirty="0"/>
                  <a:t> compressed representation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learn </a:t>
                </a:r>
                <a:r>
                  <a:rPr lang="en-GB" sz="2400" dirty="0"/>
                  <a:t>variational distribution instead of</a:t>
                </a:r>
                <a:r>
                  <a:rPr lang="en-DE" sz="2400" dirty="0"/>
                  <a:t> identity function</a:t>
                </a:r>
              </a:p>
              <a:p>
                <a:pPr marL="0" indent="0">
                  <a:buNone/>
                </a:pPr>
                <a:r>
                  <a:rPr lang="en-GB" sz="2400" dirty="0"/>
                  <a:t>to be precise: parametrized variational distribution </a:t>
                </a:r>
                <a:r>
                  <a:rPr lang="en-DE" sz="2400" dirty="0"/>
                  <a:t>of latent encoding variables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rior (simple distribution, in usual VAE: Gaussian):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osterior: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num>
                      <m:den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</m:e>
                        </m:nary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den>
                    </m:f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  <a:blipFill>
                <a:blip r:embed="rId3"/>
                <a:stretch>
                  <a:fillRect l="-2000" t="-1744" r="-2500" b="-2034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93FFB06-EA2A-9827-64DC-8535E840AA1F}"/>
              </a:ext>
            </a:extLst>
          </p:cNvPr>
          <p:cNvCxnSpPr>
            <a:cxnSpLocks/>
          </p:cNvCxnSpPr>
          <p:nvPr/>
        </p:nvCxnSpPr>
        <p:spPr>
          <a:xfrm flipV="1">
            <a:off x="3199086" y="5034455"/>
            <a:ext cx="5293273" cy="704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18AB782-6021-ED4A-073A-72D95B6F22F9}"/>
              </a:ext>
            </a:extLst>
          </p:cNvPr>
          <p:cNvSpPr txBox="1"/>
          <p:nvPr/>
        </p:nvSpPr>
        <p:spPr>
          <a:xfrm>
            <a:off x="6822822" y="6077247"/>
            <a:ext cx="3766672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DE" sz="2400" dirty="0"/>
              <a:t>Variational Bayesian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/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400" dirty="0"/>
                  <a:t>: mixture of Gaussians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blipFill>
                <a:blip r:embed="rId4"/>
                <a:stretch>
                  <a:fillRect l="-342" t="-8108" r="-1370" b="-297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6B03954-2ECF-5DB9-0230-EC425BA24C1D}"/>
              </a:ext>
            </a:extLst>
          </p:cNvPr>
          <p:cNvCxnSpPr/>
          <p:nvPr/>
        </p:nvCxnSpPr>
        <p:spPr>
          <a:xfrm flipV="1">
            <a:off x="2816772" y="6196499"/>
            <a:ext cx="764629" cy="2188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871CF61-3D8F-EAD5-1463-3ECF3994935F}"/>
              </a:ext>
            </a:extLst>
          </p:cNvPr>
          <p:cNvSpPr txBox="1"/>
          <p:nvPr/>
        </p:nvSpPr>
        <p:spPr>
          <a:xfrm>
            <a:off x="6822822" y="1784439"/>
            <a:ext cx="2900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f</a:t>
            </a:r>
            <a:r>
              <a:rPr lang="en-DE" sz="2400" dirty="0"/>
              <a:t>rom which to sample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4FD5F1-EB64-C7B3-5973-C7123CFC66D3}"/>
              </a:ext>
            </a:extLst>
          </p:cNvPr>
          <p:cNvCxnSpPr>
            <a:stCxn id="17" idx="1"/>
          </p:cNvCxnSpPr>
          <p:nvPr/>
        </p:nvCxnSpPr>
        <p:spPr>
          <a:xfrm flipH="1">
            <a:off x="4212273" y="2015272"/>
            <a:ext cx="2610549" cy="948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536E31C-2351-4FAE-78B6-6FB4CE285D2F}"/>
              </a:ext>
            </a:extLst>
          </p:cNvPr>
          <p:cNvCxnSpPr>
            <a:stCxn id="17" idx="2"/>
          </p:cNvCxnSpPr>
          <p:nvPr/>
        </p:nvCxnSpPr>
        <p:spPr>
          <a:xfrm>
            <a:off x="8272931" y="2246104"/>
            <a:ext cx="534738" cy="959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46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62D66C6-047D-BCAF-4DD6-D5F39AD6E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190" y="4388283"/>
            <a:ext cx="6708318" cy="24171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295979-02D2-BA69-0A1F-F8A23848662E}"/>
              </a:ext>
            </a:extLst>
          </p:cNvPr>
          <p:cNvSpPr txBox="1"/>
          <p:nvPr/>
        </p:nvSpPr>
        <p:spPr>
          <a:xfrm>
            <a:off x="11267656" y="656459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F4D7B0-4399-A96B-D998-08CA7C3B8075}"/>
              </a:ext>
            </a:extLst>
          </p:cNvPr>
          <p:cNvSpPr txBox="1"/>
          <p:nvPr/>
        </p:nvSpPr>
        <p:spPr>
          <a:xfrm>
            <a:off x="8011289" y="4567601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70C0"/>
                </a:solidFill>
              </a:rPr>
              <a:t>e</a:t>
            </a:r>
            <a:r>
              <a:rPr lang="en-DE" sz="2400" dirty="0">
                <a:solidFill>
                  <a:srgbClr val="0070C0"/>
                </a:solidFill>
              </a:rPr>
              <a:t>ncoder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F48332-4F45-3D57-88A9-BBCF25F66465}"/>
              </a:ext>
            </a:extLst>
          </p:cNvPr>
          <p:cNvSpPr txBox="1"/>
          <p:nvPr/>
        </p:nvSpPr>
        <p:spPr>
          <a:xfrm>
            <a:off x="10908249" y="4577359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</a:rPr>
              <a:t>d</a:t>
            </a:r>
            <a:r>
              <a:rPr lang="en-DE" sz="2400" dirty="0">
                <a:solidFill>
                  <a:srgbClr val="FF0000"/>
                </a:solidFill>
              </a:rPr>
              <a:t>ecoder network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CF1A74B-4958-EC12-89B4-F4F224448AF9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8636955" y="5398598"/>
            <a:ext cx="385506" cy="3085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FFDD7B0-4D56-DB8B-B1FE-FFED34636CA1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0204650" y="5408356"/>
            <a:ext cx="1329265" cy="6350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13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e</a:t>
                </a:r>
                <a:r>
                  <a:rPr lang="en-DE" sz="2400" dirty="0"/>
                  <a:t>ncoder: find </a:t>
                </a: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unfortunately, generally intractable (integral over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 expensive)</a:t>
                </a:r>
              </a:p>
              <a:p>
                <a:pPr marL="0" indent="0">
                  <a:buNone/>
                </a:pP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 approximate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VAE: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400" dirty="0"/>
                  <a:t> expressed by neural network with weights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GB" sz="2400" b="1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GB" sz="2400" dirty="0"/>
                  <a:t>a</a:t>
                </a:r>
                <a:r>
                  <a:rPr lang="en-DE" sz="2400" dirty="0"/>
                  <a:t>mortized inference: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learned in training,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400" dirty="0"/>
                  <a:t> inferred from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/>
                  <a:t> in prediction (sharing variational parameters across all data points)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4"/>
                <a:stretch>
                  <a:fillRect l="-1956" t="-1744" r="-14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d</a:t>
                </a:r>
                <a:r>
                  <a:rPr lang="en-DE" sz="2400" dirty="0"/>
                  <a:t>ecoder:</a:t>
                </a:r>
                <a:r>
                  <a:rPr lang="en-GB" sz="2400" dirty="0"/>
                  <a:t> g</a:t>
                </a:r>
                <a:r>
                  <a:rPr lang="en-DE" sz="2400" dirty="0"/>
                  <a:t>enerate new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DE" sz="2400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DE" sz="2400" dirty="0"/>
                  <a:t>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(from Gaussian)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400" dirty="0"/>
                  <a:t>g</a:t>
                </a:r>
                <a:r>
                  <a:rPr lang="en-DE" sz="2400" dirty="0"/>
                  <a:t>enerate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(similar to real data)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maximize:</a:t>
                </a:r>
                <a:r>
                  <a:rPr lang="en-DE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DE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e>
                    </m:nary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DE" sz="2400" dirty="0"/>
                  <a:t>(expensive </a:t>
                </a:r>
                <a:r>
                  <a:rPr lang="en-DE" sz="2400" dirty="0">
                    <a:sym typeface="Wingdings" pitchFamily="2" charset="2"/>
                  </a:rPr>
                  <a:t> 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use only likely codes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 given input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>
                    <a:sym typeface="Wingdings" pitchFamily="2" charset="2"/>
                  </a:rPr>
                  <a:t>: need for </a:t>
                </a:r>
                <a:r>
                  <a:rPr lang="en-DE" sz="2400" dirty="0"/>
                  <a:t>encoder)</a:t>
                </a:r>
              </a:p>
            </p:txBody>
          </p:sp>
        </mc:Choice>
        <mc:Fallback xmlns="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  <a:blipFill>
                <a:blip r:embed="rId5"/>
                <a:stretch>
                  <a:fillRect l="-1595" t="-1744" r="-22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DFFD573-D3FB-C408-3E6E-84682C4D0E48}"/>
              </a:ext>
            </a:extLst>
          </p:cNvPr>
          <p:cNvCxnSpPr/>
          <p:nvPr/>
        </p:nvCxnSpPr>
        <p:spPr>
          <a:xfrm>
            <a:off x="4456386" y="2722179"/>
            <a:ext cx="1891862" cy="95644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/>
              <p:nvPr/>
            </p:nvSpPr>
            <p:spPr>
              <a:xfrm>
                <a:off x="693683" y="6176963"/>
                <a:ext cx="347191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400" dirty="0"/>
                  <a:t>in VAE: n</a:t>
                </a:r>
                <a:r>
                  <a:rPr lang="en-DE" sz="2400" dirty="0"/>
                  <a:t>etwork weights </a:t>
                </a:r>
                <a14:m>
                  <m:oMath xmlns:m="http://schemas.openxmlformats.org/officeDocument/2006/math">
                    <m:r>
                      <a:rPr lang="en-DE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683" y="6176963"/>
                <a:ext cx="3471912" cy="461665"/>
              </a:xfrm>
              <a:prstGeom prst="rect">
                <a:avLst/>
              </a:prstGeom>
              <a:blipFill>
                <a:blip r:embed="rId6"/>
                <a:stretch>
                  <a:fillRect l="-2555" t="-8108" b="-297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D47CC6C-1FC6-158E-2A18-18D45119C757}"/>
              </a:ext>
            </a:extLst>
          </p:cNvPr>
          <p:cNvCxnSpPr>
            <a:stCxn id="39" idx="0"/>
          </p:cNvCxnSpPr>
          <p:nvPr/>
        </p:nvCxnSpPr>
        <p:spPr>
          <a:xfrm flipH="1" flipV="1">
            <a:off x="1797269" y="5707119"/>
            <a:ext cx="632370" cy="469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351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311C3-6D9E-50B9-52E1-4797B7F79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VAE Loss: ELBO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VAE l</a:t>
                </a:r>
                <a:r>
                  <a:rPr lang="en-DE" sz="2400" dirty="0"/>
                  <a:t>oss function to be minimized according to network weights: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GB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𝝓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=−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orresponds to maximizing evidence lower bound (ELBO), i.e., maximizing lower bound of probability to generate real data sample: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𝒛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DE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2400" b="1" i="1" smtClean="0">
                                          <a:latin typeface="Cambria Math" panose="02040503050406030204" pitchFamily="18" charset="0"/>
                                        </a:rPr>
                                        <m:t>𝒛</m:t>
                                      </m:r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𝝓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𝒛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  <a:blipFill>
                <a:blip r:embed="rId2"/>
                <a:stretch>
                  <a:fillRect l="-965" t="-25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B5019-ABD1-BA78-E31B-A1F919615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14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/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m</a:t>
                </a:r>
                <a:r>
                  <a:rPr lang="en-DE" sz="2400" dirty="0"/>
                  <a:t>inimize difference of approximation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sz="2400" dirty="0"/>
                  <a:t> to exact 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blipFill>
                <a:blip r:embed="rId3"/>
                <a:stretch>
                  <a:fillRect l="-1832" t="-5714" r="-3141" b="-11429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C758D99D-76B7-E780-FC50-2111191DCDC1}"/>
              </a:ext>
            </a:extLst>
          </p:cNvPr>
          <p:cNvSpPr txBox="1"/>
          <p:nvPr/>
        </p:nvSpPr>
        <p:spPr>
          <a:xfrm>
            <a:off x="838199" y="2967335"/>
            <a:ext cx="467973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m</a:t>
            </a:r>
            <a:r>
              <a:rPr lang="en-DE" sz="2400" dirty="0"/>
              <a:t>aximize likelihood of observed data (minimize reconstruction error)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C142BD8-9A8A-495E-1B7A-D4BAAF6CB0D6}"/>
              </a:ext>
            </a:extLst>
          </p:cNvPr>
          <p:cNvCxnSpPr/>
          <p:nvPr/>
        </p:nvCxnSpPr>
        <p:spPr>
          <a:xfrm flipH="1" flipV="1">
            <a:off x="6684579" y="2690648"/>
            <a:ext cx="231228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DF1347B-A8D5-F3C9-58E2-D35B743E3799}"/>
              </a:ext>
            </a:extLst>
          </p:cNvPr>
          <p:cNvCxnSpPr>
            <a:cxnSpLocks/>
          </p:cNvCxnSpPr>
          <p:nvPr/>
        </p:nvCxnSpPr>
        <p:spPr>
          <a:xfrm flipV="1">
            <a:off x="4498428" y="2690648"/>
            <a:ext cx="462455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2C3570F-501F-143A-5CFF-7CD364B4A338}"/>
              </a:ext>
            </a:extLst>
          </p:cNvPr>
          <p:cNvSpPr txBox="1"/>
          <p:nvPr/>
        </p:nvSpPr>
        <p:spPr>
          <a:xfrm>
            <a:off x="6392168" y="3966419"/>
            <a:ext cx="4961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</a:t>
            </a:r>
            <a:r>
              <a:rPr lang="en-DE" sz="2400" dirty="0"/>
              <a:t>an be interpreted as regularizer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20EC67-9CA1-B209-1477-6BFD4B40408B}"/>
              </a:ext>
            </a:extLst>
          </p:cNvPr>
          <p:cNvSpPr txBox="1"/>
          <p:nvPr/>
        </p:nvSpPr>
        <p:spPr>
          <a:xfrm>
            <a:off x="4963485" y="6293601"/>
            <a:ext cx="1827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non-negative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BEDE0819-04E7-F8F2-7A44-02C5A6ADAEBF}"/>
              </a:ext>
            </a:extLst>
          </p:cNvPr>
          <p:cNvSpPr/>
          <p:nvPr/>
        </p:nvSpPr>
        <p:spPr>
          <a:xfrm rot="16200000">
            <a:off x="5754803" y="4637919"/>
            <a:ext cx="230834" cy="3206025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111441-1A39-5BC1-7FC3-40220884BE0D}"/>
              </a:ext>
            </a:extLst>
          </p:cNvPr>
          <p:cNvSpPr txBox="1"/>
          <p:nvPr/>
        </p:nvSpPr>
        <p:spPr>
          <a:xfrm>
            <a:off x="5694453" y="3152000"/>
            <a:ext cx="6559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and</a:t>
            </a:r>
          </a:p>
        </p:txBody>
      </p:sp>
    </p:spTree>
    <p:extLst>
      <p:ext uri="{BB962C8B-B14F-4D97-AF65-F5344CB8AC3E}">
        <p14:creationId xmlns:p14="http://schemas.microsoft.com/office/powerpoint/2010/main" val="2738889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0E73-E369-2050-1415-831834E6C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DE" dirty="0"/>
              <a:t>eparameterization Trick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C12B7C-D5DC-9D95-0812-09CECFB0F04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35867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>
                    <a:sym typeface="Wingdings" pitchFamily="2" charset="2"/>
                  </a:rPr>
                  <a:t> gradient descent according to </a:t>
                </a:r>
                <a14:m>
                  <m:oMath xmlns:m="http://schemas.openxmlformats.org/officeDocument/2006/math">
                    <m:r>
                      <a:rPr lang="en-DE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 err="1"/>
                  <a:t>i</a:t>
                </a:r>
                <a:r>
                  <a:rPr lang="en-DE" sz="2600" dirty="0"/>
                  <a:t>ssue: not readily possible for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r>
                  <a:rPr lang="en-DE" sz="2600" dirty="0"/>
                  <a:t> (expecatation over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600" dirty="0"/>
                  <a:t>, which is sampled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r</a:t>
                </a:r>
                <a:r>
                  <a:rPr lang="en-DE" sz="2600" dirty="0">
                    <a:sym typeface="Wingdings" pitchFamily="2" charset="2"/>
                  </a:rPr>
                  <a:t>eparametrization to t</a:t>
                </a:r>
                <a:r>
                  <a:rPr lang="en-GB" sz="2600" dirty="0">
                    <a:sym typeface="Wingdings" pitchFamily="2" charset="2"/>
                  </a:rPr>
                  <a:t>he</a:t>
                </a:r>
                <a:r>
                  <a:rPr lang="en-DE" sz="2600" dirty="0">
                    <a:sym typeface="Wingdings" pitchFamily="2" charset="2"/>
                  </a:rPr>
                  <a:t> rescue: express randomness in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600" dirty="0">
                    <a:sym typeface="Wingdings" pitchFamily="2" charset="2"/>
                  </a:rPr>
                  <a:t> by independent auxiliary variable </a:t>
                </a:r>
                <a14:m>
                  <m:oMath xmlns:m="http://schemas.openxmlformats.org/officeDocument/2006/math">
                    <m:r>
                      <a:rPr lang="en-DE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𝜺</m:t>
                    </m:r>
                  </m:oMath>
                </a14:m>
                <a:endParaRPr lang="en-DE" sz="26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C12B7C-D5DC-9D95-0812-09CECFB0F04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35867" cy="4351338"/>
              </a:xfrm>
              <a:blipFill>
                <a:blip r:embed="rId2"/>
                <a:stretch>
                  <a:fillRect l="-1957" t="-2326" r="-21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0EB21-286F-8A13-0E94-D3D04B804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5DD7E88-84CF-8BA4-0648-9BC08EB31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067" y="2154620"/>
            <a:ext cx="5457990" cy="38759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43B080-9B67-8CF0-F288-F99BB90983F5}"/>
              </a:ext>
            </a:extLst>
          </p:cNvPr>
          <p:cNvSpPr txBox="1"/>
          <p:nvPr/>
        </p:nvSpPr>
        <p:spPr>
          <a:xfrm>
            <a:off x="11077036" y="582413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337289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E378B88-66C3-E6F0-6D00-267437612D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3773663" cy="4351338"/>
              </a:xfrm>
            </p:spPr>
            <p:txBody>
              <a:bodyPr/>
              <a:lstStyle/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/>
                  <a:t>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8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en-DE" dirty="0"/>
                  <a:t> as multivariate Gaussian with diagonal covariance structure</a:t>
                </a:r>
              </a:p>
              <a:p>
                <a:pPr marL="0" indent="0">
                  <a:buNone/>
                </a:pPr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learn mean and variance</a:t>
                </a:r>
                <a:endParaRPr lang="en-DE" dirty="0"/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E378B88-66C3-E6F0-6D00-267437612D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3773663" cy="4351338"/>
              </a:xfrm>
              <a:blipFill>
                <a:blip r:embed="rId2"/>
                <a:stretch>
                  <a:fillRect l="-3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525B6-9F4A-1D6F-25B0-65A7DDBC4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16</a:t>
            </a:fld>
            <a:endParaRPr lang="en-DE"/>
          </a:p>
        </p:txBody>
      </p:sp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F2A257EF-A73B-4D0A-A645-A2A53E9B9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1863" y="1857801"/>
            <a:ext cx="7580137" cy="31423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02FDD6-6B2A-0BF2-4378-ED5825D92929}"/>
              </a:ext>
            </a:extLst>
          </p:cNvPr>
          <p:cNvSpPr txBox="1"/>
          <p:nvPr/>
        </p:nvSpPr>
        <p:spPr>
          <a:xfrm>
            <a:off x="10872738" y="5019267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625265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9373A-E75C-35A2-AEAD-2469C41D6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Flow-Based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725C0C-6EDB-5BB9-83D9-3CF5095AE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82299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7701-B125-DCEF-42F3-BED06A4B9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Normalizing Flows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2BEA5-E2CA-F3AB-A57E-1AD20441395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400" dirty="0"/>
                  <a:t>idea: mapping of a simple probability distribution (often, standard normal distribution) into a complex one by sequence of invertible transformations (repeatedly applying the change-of-variable technique)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 b="1" i="1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p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d>
                        <m:dPr>
                          <m:begChr m:val="|"/>
                          <m:endChr m:val="|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det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sSup>
                                    <m:sSupPr>
                                      <m:ctrlPr>
                                        <a:rPr lang="en-US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  <m:sup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sSup>
                                    <m:sSupPr>
                                      <m:ctrlPr>
                                        <a:rPr lang="en-US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8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𝒛</m:t>
                                      </m:r>
                                    </m:e>
                                    <m:sup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func>
                        </m:e>
                      </m:d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sSup>
                        <m:sSup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det</m:t>
                              </m:r>
                              <m:f>
                                <m:f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</m:num>
                                <m:den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DE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18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18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1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1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GB" sz="18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18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func>
                            <m:func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n-US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1800" b="0" i="0" smtClean="0">
                                          <a:latin typeface="Cambria Math" panose="02040503050406030204" pitchFamily="18" charset="0"/>
                                        </a:rPr>
                                        <m:t>det</m:t>
                                      </m:r>
                                    </m:fName>
                                    <m:e>
                                      <m:f>
                                        <m:fPr>
                                          <m:ctrlP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𝑓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𝒛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−1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e>
                                  </m:func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DE" sz="1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2BEA5-E2CA-F3AB-A57E-1AD20441395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44FA10-ED4D-B4AA-73E5-F11A7702B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18</a:t>
            </a:fld>
            <a:endParaRPr lang="en-DE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88079D90-81B4-A3EF-49DE-BE8F52887F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2527" y="4527112"/>
            <a:ext cx="7826946" cy="23308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4D581F-CB7B-F8BC-D0ED-7287222C2B8B}"/>
              </a:ext>
            </a:extLst>
          </p:cNvPr>
          <p:cNvSpPr txBox="1"/>
          <p:nvPr/>
        </p:nvSpPr>
        <p:spPr>
          <a:xfrm>
            <a:off x="9882859" y="66117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3AFDBB-5493-18CD-73C4-FD75566D8AAA}"/>
              </a:ext>
            </a:extLst>
          </p:cNvPr>
          <p:cNvSpPr txBox="1"/>
          <p:nvPr/>
        </p:nvSpPr>
        <p:spPr>
          <a:xfrm>
            <a:off x="4621528" y="5076496"/>
            <a:ext cx="594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flow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40964F-9556-62BC-2600-8AAE37A93FAC}"/>
                  </a:ext>
                </a:extLst>
              </p:cNvPr>
              <p:cNvSpPr txBox="1"/>
              <p:nvPr/>
            </p:nvSpPr>
            <p:spPr>
              <a:xfrm>
                <a:off x="4045247" y="6108624"/>
                <a:ext cx="174669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n</a:t>
                </a:r>
                <a:r>
                  <a:rPr lang="en-DE" dirty="0"/>
                  <a:t>ormalizing flow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b="1" i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DE" b="1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40964F-9556-62BC-2600-8AAE37A93F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5247" y="6108624"/>
                <a:ext cx="1746697" cy="646331"/>
              </a:xfrm>
              <a:prstGeom prst="rect">
                <a:avLst/>
              </a:prstGeom>
              <a:blipFill>
                <a:blip r:embed="rId5"/>
                <a:stretch>
                  <a:fillRect l="-2878" t="-1923" r="-143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B71F4E78-DED1-8E27-979F-6D828AB15E07}"/>
              </a:ext>
            </a:extLst>
          </p:cNvPr>
          <p:cNvSpPr txBox="1"/>
          <p:nvPr/>
        </p:nvSpPr>
        <p:spPr>
          <a:xfrm>
            <a:off x="1426262" y="3631962"/>
            <a:ext cx="1512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og-likelihood:</a:t>
            </a:r>
          </a:p>
        </p:txBody>
      </p:sp>
    </p:spTree>
    <p:extLst>
      <p:ext uri="{BB962C8B-B14F-4D97-AF65-F5344CB8AC3E}">
        <p14:creationId xmlns:p14="http://schemas.microsoft.com/office/powerpoint/2010/main" val="22009389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BF9A8-FADF-D04F-54E0-ABD000521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Usage in Generative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FC2A67-FD4F-6B03-C744-4FA0065381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training: estimate maximum likelihood of normalizing flow (log-likelihood of last slide) by gradient descent (learn parameters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GB" dirty="0"/>
                  <a:t> of transformations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r>
                  <a:rPr lang="en-GB" dirty="0"/>
                  <a:t>, e.g., to 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be Gaussian)</a:t>
                </a:r>
              </a:p>
              <a:p>
                <a:pPr marL="0" indent="0">
                  <a:buNone/>
                </a:pPr>
                <a:r>
                  <a:rPr lang="en-GB" dirty="0"/>
                  <a:t>inference: sample from simple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and transform it back to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dirty="0"/>
                  <a:t> via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dvantages over VAE:</a:t>
                </a:r>
                <a:endParaRPr lang="en-GB" dirty="0"/>
              </a:p>
              <a:p>
                <a:r>
                  <a:rPr lang="en-GB" dirty="0"/>
                  <a:t>instead of simple functions like Gaussians, allow</a:t>
                </a:r>
                <a:r>
                  <a:rPr lang="en-GB" sz="2800" dirty="0"/>
                  <a:t> more complex </a:t>
                </a:r>
                <a:r>
                  <a:rPr lang="en-GB" dirty="0"/>
                  <a:t>ones: real-world distributions usually much more complicated</a:t>
                </a:r>
                <a:endParaRPr lang="en-DE" dirty="0"/>
              </a:p>
              <a:p>
                <a:r>
                  <a:rPr lang="en-GB" sz="2800" dirty="0"/>
                  <a:t>d</a:t>
                </a:r>
                <a:r>
                  <a:rPr lang="en-DE" sz="2800" dirty="0"/>
                  <a:t>irect/explicit estimation of likelihood (</a:t>
                </a:r>
                <a:r>
                  <a:rPr lang="en-GB" dirty="0"/>
                  <a:t>n</a:t>
                </a:r>
                <a:r>
                  <a:rPr lang="en-DE" dirty="0"/>
                  <a:t>egative log-likelihood as loss):</a:t>
                </a:r>
                <a:r>
                  <a:rPr lang="en-DE" dirty="0">
                    <a:sym typeface="Wingdings" pitchFamily="2" charset="2"/>
                  </a:rPr>
                  <a:t> </a:t>
                </a:r>
                <a:r>
                  <a:rPr lang="en-GB" dirty="0">
                    <a:sym typeface="Wingdings" pitchFamily="2" charset="2"/>
                  </a:rPr>
                  <a:t>a</a:t>
                </a:r>
                <a:r>
                  <a:rPr lang="en-DE" dirty="0">
                    <a:sym typeface="Wingdings" pitchFamily="2" charset="2"/>
                  </a:rPr>
                  <a:t>llows density estimation (e.g., to predict rareness of future events)</a:t>
                </a:r>
                <a:endParaRPr lang="en-DE" sz="2800" dirty="0"/>
              </a:p>
              <a:p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FC2A67-FD4F-6B03-C744-4FA0065381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 b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6A81F0-DF0A-1AF2-D079-4138804CC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79292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F78AA-5A5B-5BFC-FE8D-3035942B1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Archetype: Na</a:t>
            </a:r>
            <a:r>
              <a:rPr lang="en-GB" dirty="0" err="1"/>
              <a:t>ï</a:t>
            </a:r>
            <a:r>
              <a:rPr lang="en-DE" dirty="0"/>
              <a:t>ve Bayes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probabilistic model: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approach: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e</a:t>
                </a:r>
                <a:r>
                  <a:rPr lang="en-DE" sz="2400" dirty="0"/>
                  <a:t>stimate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generative model (can be used to generate new samples)</a:t>
                </a:r>
                <a:endParaRPr lang="en-DE" sz="240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c</a:t>
                </a:r>
                <a:r>
                  <a:rPr lang="en-DE" sz="2400" dirty="0"/>
                  <a:t>alculate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from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used for discriminative task (classification)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17B2F-5526-DB8A-4B94-1355DF0EF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203D9B-CDDA-7543-4ED8-8A01FF0B0986}"/>
              </a:ext>
            </a:extLst>
          </p:cNvPr>
          <p:cNvSpPr txBox="1"/>
          <p:nvPr/>
        </p:nvSpPr>
        <p:spPr>
          <a:xfrm>
            <a:off x="8692055" y="4001294"/>
            <a:ext cx="21484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</a:t>
            </a:r>
            <a:r>
              <a:rPr lang="en-DE" sz="2400" dirty="0"/>
              <a:t>o be estimated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63D5623-06FF-D099-F922-775F7AA2AF6B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9511862" y="3321269"/>
            <a:ext cx="254430" cy="680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0482493-28B6-C751-3250-7A3EAF1302CF}"/>
              </a:ext>
            </a:extLst>
          </p:cNvPr>
          <p:cNvSpPr txBox="1"/>
          <p:nvPr/>
        </p:nvSpPr>
        <p:spPr>
          <a:xfrm>
            <a:off x="3552059" y="3998147"/>
            <a:ext cx="1542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Bayes’ rule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89C127F-C2D6-CA68-02C6-2AFE3852671B}"/>
              </a:ext>
            </a:extLst>
          </p:cNvPr>
          <p:cNvCxnSpPr>
            <a:cxnSpLocks/>
          </p:cNvCxnSpPr>
          <p:nvPr/>
        </p:nvCxnSpPr>
        <p:spPr>
          <a:xfrm flipV="1">
            <a:off x="4470473" y="3226676"/>
            <a:ext cx="915168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D24147B-00F3-452B-9A57-88CC8727CC1F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3170763" y="3226676"/>
            <a:ext cx="1152565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185A6A9-E92D-4F38-7B4D-2659B03A7729}"/>
              </a:ext>
            </a:extLst>
          </p:cNvPr>
          <p:cNvSpPr txBox="1"/>
          <p:nvPr/>
        </p:nvSpPr>
        <p:spPr>
          <a:xfrm>
            <a:off x="6263121" y="3998147"/>
            <a:ext cx="1260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constant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EB3173C-3F08-C706-6AE4-AF6A3C49642B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6408643" y="3531476"/>
            <a:ext cx="484683" cy="466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643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B1FA2-5479-3118-F511-5B3EDDB8D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Invertible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2C203-C39D-A2C4-1660-812D57338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  <a:latin typeface="-apple-system"/>
              </a:rPr>
              <a:t>neural networks representing invertible/bijective functions can be used for normalizing flow transformations</a:t>
            </a:r>
          </a:p>
          <a:p>
            <a:pPr marL="0" indent="0">
              <a:buNone/>
            </a:pPr>
            <a:endParaRPr lang="en-GB" dirty="0">
              <a:solidFill>
                <a:srgbClr val="1F1F1F"/>
              </a:solidFill>
              <a:latin typeface="-apple-system"/>
            </a:endParaRPr>
          </a:p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  <a:latin typeface="-apple-system"/>
              </a:rPr>
              <a:t>n</a:t>
            </a:r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eed for specialized architectures to construct reversible transform (e.g., affine coupling layers)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FDD772-EE06-5AF8-2DE0-88C457542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647723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C5CD4-0DFB-DE78-7B8D-A852278FD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Adversarial Networks (GAN)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B7830C-37B2-8275-0AD3-9AFD0228D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9779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0E07A-A191-C95C-EBD2-31147AA62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Indirect Training via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457CD-EC06-71FF-2800-210182C44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two neural networks playing a z</a:t>
            </a:r>
            <a:r>
              <a:rPr lang="en-DE" dirty="0"/>
              <a:t>ero-sum game:</a:t>
            </a:r>
          </a:p>
          <a:p>
            <a:r>
              <a:rPr lang="en-GB" dirty="0"/>
              <a:t>t</a:t>
            </a:r>
            <a:r>
              <a:rPr lang="en-DE" dirty="0"/>
              <a:t>he generator network G generating new (fake) samples</a:t>
            </a:r>
          </a:p>
          <a:p>
            <a:r>
              <a:rPr lang="en-GB" dirty="0"/>
              <a:t>t</a:t>
            </a:r>
            <a:r>
              <a:rPr lang="en-DE" dirty="0"/>
              <a:t>he discriminator network D trying to distinguish between real and fake samples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</a:t>
            </a:r>
            <a:r>
              <a:rPr lang="en-DE" dirty="0"/>
              <a:t>dea: G not trained directly to minimize reconstruction error of real samples, but to fool D </a:t>
            </a:r>
            <a:r>
              <a:rPr lang="en-DE" dirty="0">
                <a:sym typeface="Wingdings" pitchFamily="2" charset="2"/>
              </a:rPr>
              <a:t> self-supervised approach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273B4-1BDF-71BE-915E-252D1B15B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72018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4D80-DD3C-D2B9-69ED-715D2EC5E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Formulation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28079F-0AA7-A9C1-1A3B-B2F18710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CCA2492-2733-3302-6ABE-6CDAC05B6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234" y="2561843"/>
            <a:ext cx="5349766" cy="30308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527340-C796-F5DE-49C3-10F9BE59F74A}"/>
              </a:ext>
            </a:extLst>
          </p:cNvPr>
          <p:cNvSpPr txBox="1"/>
          <p:nvPr/>
        </p:nvSpPr>
        <p:spPr>
          <a:xfrm>
            <a:off x="11087541" y="559607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2DB9F-A996-9C7B-68FE-5386F8BD3BC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7065580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ommon loss for generator and discriminator: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r>
                  <a:rPr lang="en-DE" sz="2400" dirty="0"/>
                  <a:t>G trying to minimize</a:t>
                </a:r>
              </a:p>
              <a:p>
                <a:r>
                  <a:rPr lang="en-DE" sz="2400" dirty="0"/>
                  <a:t>D trying to maximize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d</a:t>
                </a:r>
                <a:r>
                  <a:rPr lang="en-DE" sz="2400" dirty="0"/>
                  <a:t>ecomposition into latent space (parameters of generator network) and noise (sampled from, e.g., Gaussian distribution): reparametrization trick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2DB9F-A996-9C7B-68FE-5386F8BD3BC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7065580" cy="4351338"/>
              </a:xfrm>
              <a:blipFill>
                <a:blip r:embed="rId4"/>
                <a:stretch>
                  <a:fillRect l="-1254" t="-2616" b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13164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2BE71-CAA7-60A3-19A9-5920C9C93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Properties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71E4CB-AA26-889E-F8CB-E819FADE4D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implicit generative model: do not estimate likelihood function</a:t>
                </a: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for optimal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, GAN l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oss quantifies similarity between generative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and real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by Jensen-Shannon divergence </a:t>
                </a:r>
                <a:endParaRPr lang="en-US" sz="190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9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𝐽𝑆</m:t>
                          </m:r>
                        </m:sub>
                      </m:sSub>
                      <m:d>
                        <m:dPr>
                          <m:ctrlPr>
                            <a:rPr lang="en-GB" sz="19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US" sz="19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f>
                            <m:fPr>
                              <m:ctrlPr>
                                <a:rPr lang="en-US" sz="190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num>
                            <m:den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sz="19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f>
                            <m:fPr>
                              <m:ctrlP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num>
                            <m:den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GB" sz="19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for optimal values of both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and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  <m:r>
                      <a:rPr lang="en-US" b="0" i="1" u="none" strike="noStrike" smtClean="0">
                        <a:solidFill>
                          <a:srgbClr val="1F1F1F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  <a:latin typeface="-apple-system"/>
                  </a:rPr>
                  <a:t>	and</a:t>
                </a:r>
                <a:r>
                  <a:rPr lang="en-GB" dirty="0">
                    <a:solidFill>
                      <a:srgbClr val="1F1F1F"/>
                    </a:solidFill>
                    <a:latin typeface="-apple-system"/>
                  </a:rPr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GB" b="0" i="0" u="none" strike="noStrike" dirty="0">
                  <a:solidFill>
                    <a:srgbClr val="1F1F1F"/>
                  </a:solidFill>
                  <a:effectLst/>
                  <a:latin typeface="-apple-system"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i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ssue: potentially unstable training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71E4CB-AA26-889E-F8CB-E819FADE4D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b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AC7F5-6BBF-2834-CDED-727E370FD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554308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70557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5349-03ED-87E3-0CB4-1E845D908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96B4C-8FD3-8C4A-E5F6-7CAA4DFE7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</a:rPr>
              <a:t>training:</a:t>
            </a:r>
          </a:p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</a:rPr>
              <a:t>distort training data by successively adding random noise, then learn to reverse this process (denoising)</a:t>
            </a:r>
          </a:p>
          <a:p>
            <a:pPr marL="0" indent="0">
              <a:buNone/>
            </a:pPr>
            <a:endParaRPr lang="en-GB" dirty="0">
              <a:solidFill>
                <a:srgbClr val="1F1F1F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</a:rPr>
              <a:t>generation</a:t>
            </a:r>
            <a:r>
              <a:rPr lang="en-GB" b="0" i="0" u="none" strike="noStrike" dirty="0">
                <a:solidFill>
                  <a:srgbClr val="1F1F1F"/>
                </a:solidFill>
                <a:effectLst/>
              </a:rPr>
              <a:t>:</a:t>
            </a:r>
          </a:p>
          <a:p>
            <a:pPr marL="0" indent="0">
              <a:buNone/>
            </a:pPr>
            <a:r>
              <a:rPr lang="en-GB" b="0" i="0" u="none" strike="noStrike" dirty="0">
                <a:solidFill>
                  <a:srgbClr val="1F1F1F"/>
                </a:solidFill>
                <a:effectLst/>
              </a:rPr>
              <a:t>sample random noise and run through </a:t>
            </a:r>
            <a:r>
              <a:rPr lang="en-GB" dirty="0">
                <a:solidFill>
                  <a:srgbClr val="1F1F1F"/>
                </a:solidFill>
              </a:rPr>
              <a:t>the </a:t>
            </a:r>
            <a:r>
              <a:rPr lang="en-GB" b="0" i="0" u="none" strike="noStrike" dirty="0">
                <a:solidFill>
                  <a:srgbClr val="1F1F1F"/>
                </a:solidFill>
                <a:effectLst/>
              </a:rPr>
              <a:t>learned denoising process</a:t>
            </a:r>
          </a:p>
          <a:p>
            <a:pPr marL="0" indent="0">
              <a:buNone/>
            </a:pPr>
            <a:endParaRPr lang="en-GB" b="0" i="0" u="none" strike="noStrike" dirty="0">
              <a:solidFill>
                <a:srgbClr val="1F1F1F"/>
              </a:solidFill>
              <a:effectLst/>
            </a:endParaRPr>
          </a:p>
          <a:p>
            <a:pPr marL="0" indent="0">
              <a:buNone/>
            </a:pPr>
            <a:r>
              <a:rPr lang="en-GB" sz="2200" dirty="0">
                <a:solidFill>
                  <a:srgbClr val="1F1F1F"/>
                </a:solidFill>
              </a:rPr>
              <a:t>c</a:t>
            </a:r>
            <a:r>
              <a:rPr lang="en-GB" sz="2200" b="0" i="0" u="none" strike="noStrike" dirty="0">
                <a:solidFill>
                  <a:srgbClr val="1F1F1F"/>
                </a:solidFill>
                <a:effectLst/>
              </a:rPr>
              <a:t>an be seen as special kind of energy-based models: parametrized energy function (to be minimized) of target, observable, and latent variables </a:t>
            </a:r>
            <a:r>
              <a:rPr lang="en-GB" sz="2200" b="0" i="0" u="none" strike="noStrike" dirty="0">
                <a:solidFill>
                  <a:srgbClr val="1F1F1F"/>
                </a:solidFill>
                <a:effectLst/>
                <a:sym typeface="Wingdings" pitchFamily="2" charset="2"/>
              </a:rPr>
              <a:t> no need for proper normalization of probability distributions</a:t>
            </a:r>
            <a:endParaRPr lang="en-GB" sz="2200" b="0" i="0" u="none" strike="noStrike" dirty="0">
              <a:solidFill>
                <a:srgbClr val="1F1F1F"/>
              </a:solidFill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0746DF-BD4E-8BC6-D095-88B6831E2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264015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B2973-E734-C7FE-FCA8-5D4F74443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Forward Process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3E0269-7FAD-DADB-8882-400C8BE6B4A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2886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Markov chain of diffusion steps to slowly add </a:t>
                </a:r>
                <a:r>
                  <a:rPr lang="en-GB" sz="2600" dirty="0">
                    <a:solidFill>
                      <a:srgbClr val="1F1F1F"/>
                    </a:solidFill>
                  </a:rPr>
                  <a:t>Gaussian</a:t>
                </a: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 noise to data (inspired by non-equilibrium thermodynamics):</a:t>
                </a:r>
                <a:endParaRPr lang="en-GB" sz="26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1:</m:t>
                              </m:r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</m:e>
                      </m:nary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rad>
                            <m:radPr>
                              <m:degHide m:val="on"/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1" i="0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GB" sz="2600" dirty="0">
                  <a:solidFill>
                    <a:srgbClr val="1F1F1F"/>
                  </a:solidFill>
                  <a:latin typeface="-apple-system"/>
                </a:endParaRPr>
              </a:p>
              <a:p>
                <a:r>
                  <a:rPr lang="en-GB" sz="2600" dirty="0">
                    <a:solidFill>
                      <a:srgbClr val="1F1F1F"/>
                    </a:solidFill>
                  </a:rPr>
                  <a:t>w</a:t>
                </a: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ith variance schedule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6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 …, </m:t>
                        </m:r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 (hyperparameters, increasing with </a:t>
                </a:r>
                <a14:m>
                  <m:oMath xmlns:m="http://schemas.openxmlformats.org/officeDocument/2006/math">
                    <m:r>
                      <a:rPr lang="en-US" sz="26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)</a:t>
                </a:r>
              </a:p>
              <a:p>
                <a:r>
                  <a:rPr lang="en-GB" sz="2600" dirty="0">
                    <a:solidFill>
                      <a:srgbClr val="1F1F1F"/>
                    </a:solidFill>
                  </a:rPr>
                  <a:t>large T and small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 </a:t>
                </a:r>
                <a:r>
                  <a:rPr lang="en-GB" sz="2600" dirty="0">
                    <a:solidFill>
                      <a:srgbClr val="1F1F1F"/>
                    </a:solidFill>
                    <a:sym typeface="Wingdings" pitchFamily="2" charset="2"/>
                  </a:rPr>
                  <a:t> same functional form for forward and reverse processes, ending up with isotropic Gaussian distribution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endParaRPr lang="en-GB" sz="2600" b="0" i="0" u="none" strike="noStrike" dirty="0">
                  <a:solidFill>
                    <a:srgbClr val="1F1F1F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3E0269-7FAD-DADB-8882-400C8BE6B4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288665"/>
              </a:xfrm>
              <a:blipFill>
                <a:blip r:embed="rId2"/>
                <a:stretch>
                  <a:fillRect l="-1086" t="-18846" b="-1615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B6765-FCD5-5541-8F77-521F5FC2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27</a:t>
            </a:fld>
            <a:endParaRPr lang="en-DE"/>
          </a:p>
        </p:txBody>
      </p:sp>
      <p:pic>
        <p:nvPicPr>
          <p:cNvPr id="8" name="Picture 7" descr="Chart&#10;&#10;Description automatically generated with medium confidence">
            <a:extLst>
              <a:ext uri="{FF2B5EF4-FFF2-40B4-BE49-F238E27FC236}">
                <a16:creationId xmlns:a16="http://schemas.microsoft.com/office/drawing/2014/main" id="{ABB05C64-6627-7612-E813-B90F1EBD4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5490" y="5114290"/>
            <a:ext cx="5757917" cy="16071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B535A8F-1DDD-D75B-10F5-3465EAC17E89}"/>
              </a:ext>
            </a:extLst>
          </p:cNvPr>
          <p:cNvSpPr txBox="1"/>
          <p:nvPr/>
        </p:nvSpPr>
        <p:spPr>
          <a:xfrm>
            <a:off x="8078082" y="653639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87592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C81C9-1FFF-97FB-1154-E77C4562D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Reparametrization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9B7477-D33B-0CA8-37B2-BA88AE0E36E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conditional Gaussian distributions at each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:</a:t>
                </a: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s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a</a:t>
                </a:r>
                <a:r>
                  <a:rPr lang="en-GB" dirty="0">
                    <a:solidFill>
                      <a:srgbClr val="1F1F1F"/>
                    </a:solidFill>
                  </a:rPr>
                  <a:t>mple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𝒩</m:t>
                    </m:r>
                    <m:d>
                      <m:d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</m:t>
                        </m:r>
                        <m:r>
                          <a:rPr lang="en-US" b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𝐈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1F1F1F"/>
                    </a:solidFill>
                    <a:ea typeface="Cambria Math" panose="02040503050406030204" pitchFamily="18" charset="0"/>
                  </a:rPr>
                  <a:t> </a:t>
                </a:r>
                <a:r>
                  <a:rPr lang="en-GB" dirty="0">
                    <a:solidFill>
                      <a:srgbClr val="1F1F1F"/>
                    </a:solidFill>
                  </a:rPr>
                  <a:t>and set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sSub>
                      <m:sSubPr>
                        <m:ctrlP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2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+</m:t>
                    </m:r>
                    <m:rad>
                      <m:radPr>
                        <m:degHide m:val="on"/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</m:oMath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nice property: possible to directly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conditioned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(no need to apply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repeatedly)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sSub>
                        <m:sSubPr>
                          <m:ctrlPr>
                            <a:rPr lang="en-US" sz="2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ad>
                        <m:radPr>
                          <m:degHide m:val="on"/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r>
                        <a:rPr lang="en-US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rad>
                            <m:radPr>
                              <m:degHide m:val="on"/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1" i="0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1F1F1F"/>
                    </a:solidFill>
                  </a:rPr>
                  <a:t>with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=1−</m:t>
                    </m:r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,    </m:t>
                    </m:r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e>
                    </m:nary>
                  </m:oMath>
                </a14:m>
                <a:endParaRPr lang="en-GB" dirty="0">
                  <a:solidFill>
                    <a:srgbClr val="1F1F1F"/>
                  </a:solidFill>
                  <a:latin typeface="-apple-system"/>
                </a:endParaRPr>
              </a:p>
              <a:p>
                <a:pPr marL="0" indent="0">
                  <a:buNone/>
                </a:pPr>
                <a:endParaRPr lang="en-US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1F1F1F"/>
                    </a:solidFill>
                  </a:rPr>
                  <a:t>c</a:t>
                </a:r>
                <a:r>
                  <a:rPr lang="en-US" sz="2800" dirty="0">
                    <a:solidFill>
                      <a:srgbClr val="1F1F1F"/>
                    </a:solidFill>
                  </a:rPr>
                  <a:t>onditioning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1F1F1F"/>
                    </a:solidFill>
                  </a:rPr>
                  <a:t> also allows to handle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80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GB" dirty="0">
                  <a:solidFill>
                    <a:srgbClr val="1F1F1F"/>
                  </a:solidFill>
                  <a:latin typeface="-apple-system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9B7477-D33B-0CA8-37B2-BA88AE0E36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 b="-31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012F1F-5EDC-5707-CB1E-0E81AEC17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784749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DFACEA5-4760-D913-C545-1D0D0CD08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49509"/>
            <a:ext cx="7391703" cy="26084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73D98B-4D99-1E31-54AE-F4F7A1ED6DCA}"/>
              </a:ext>
            </a:extLst>
          </p:cNvPr>
          <p:cNvSpPr txBox="1"/>
          <p:nvPr/>
        </p:nvSpPr>
        <p:spPr>
          <a:xfrm>
            <a:off x="6785612" y="650990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24581E-F04A-A055-BBD4-BC35737DF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Reverse Process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F8AE29-C43F-558E-B4D7-5C38A8F1A99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96752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</a:rPr>
                  <a:t>to generate new data samples, one needs to learn to reverse the diffusion process </a:t>
                </a:r>
                <a:r>
                  <a:rPr lang="en-GB" sz="2400" dirty="0">
                    <a:solidFill>
                      <a:srgbClr val="1F1F1F"/>
                    </a:solidFill>
                  </a:rPr>
                  <a:t>(starting from pure noise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</a:rPr>
                  <a:t>):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sym typeface="Wingdings" pitchFamily="2" charset="2"/>
                  </a:rPr>
                  <a:t> neural network learning to gradually denoise data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</a:rPr>
                  <a:t>overall loss as sum of losses for each time step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sz="24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</a:rPr>
                  <a:t>for each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 between two Gaussians (closed form)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40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4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sz="24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1F1F1F"/>
                    </a:solidFill>
                  </a:rPr>
                  <a:t>corresponds to VAE loss: maximizing ELBO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F8AE29-C43F-558E-B4D7-5C38A8F1A9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96752" cy="4351338"/>
              </a:xfrm>
              <a:blipFill>
                <a:blip r:embed="rId4"/>
                <a:stretch>
                  <a:fillRect l="-940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CB9E7-C57C-0176-C73E-B3EDF5E0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D430A02-13CE-0EA7-6914-5FE5914349D7}"/>
                  </a:ext>
                </a:extLst>
              </p:cNvPr>
              <p:cNvSpPr txBox="1"/>
              <p:nvPr/>
            </p:nvSpPr>
            <p:spPr>
              <a:xfrm>
                <a:off x="7534603" y="4001294"/>
                <a:ext cx="4520763" cy="17378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t</a:t>
                </a:r>
                <a:r>
                  <a:rPr lang="en-DE" dirty="0"/>
                  <a:t>ime-dependent Gaussian parameters: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0,</m:t>
                          </m:r>
                          <m:r>
                            <a:rPr lang="en-US" b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DE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0:</m:t>
                              </m:r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nary>
                        <m:naryPr>
                          <m:chr m:val="∏"/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sz="1800" b="0" dirty="0">
                  <a:solidFill>
                    <a:srgbClr val="1F1F1F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𝝁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sz="1800" b="1" i="0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𝚺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D430A02-13CE-0EA7-6914-5FE5914349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4603" y="4001294"/>
                <a:ext cx="4520763" cy="1737848"/>
              </a:xfrm>
              <a:prstGeom prst="rect">
                <a:avLst/>
              </a:prstGeom>
              <a:blipFill>
                <a:blip r:embed="rId5"/>
                <a:stretch>
                  <a:fillRect l="-1120" t="-15942" b="-572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15DF4FA-0785-DB7C-089B-C38DDBFF26F3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9794985" y="3429000"/>
            <a:ext cx="379029" cy="5722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4266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ACFBB-149A-B6DB-E47B-866368707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Independence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dirty="0"/>
                  <a:t>(n</a:t>
                </a:r>
                <a:r>
                  <a:rPr lang="en-DE" dirty="0"/>
                  <a:t>a</a:t>
                </a:r>
                <a:r>
                  <a:rPr lang="en-GB" dirty="0" err="1"/>
                  <a:t>ï</a:t>
                </a:r>
                <a:r>
                  <a:rPr lang="en-DE" dirty="0"/>
                  <a:t>ve</a:t>
                </a:r>
                <a:r>
                  <a:rPr lang="en-GB" dirty="0"/>
                  <a:t>) a</a:t>
                </a:r>
                <a:r>
                  <a:rPr lang="en-DE" dirty="0"/>
                  <a:t>ssumption: conditional independence of features given target</a:t>
                </a: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</m:t>
                              </m:r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d>
                            </m:e>
                          </m:nary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dirty="0">
                    <a:solidFill>
                      <a:srgbClr val="202122"/>
                    </a:solidFill>
                  </a:rPr>
                  <a:t>independent feature contributions (ignoring feature correlations)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</a:t>
                </a:r>
                <a:r>
                  <a:rPr lang="en-GB" dirty="0"/>
                  <a:t>robust against curse of dimensionality</a:t>
                </a:r>
                <a:endParaRPr lang="en-GB" dirty="0">
                  <a:solidFill>
                    <a:srgbClr val="202122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61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A0C7FE-5799-24E0-3094-53842D165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79722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A0105-8FD1-D171-C577-3C955CDD5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Noise 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E62B14-F414-329D-3CDD-588A5C6667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33690" cy="4351338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r</a:t>
                </a:r>
                <a:r>
                  <a:rPr lang="en-DE" dirty="0"/>
                  <a:t>eparametrization allows to learn added noise instead of Gaussian parameters: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DE" sz="2800" dirty="0"/>
                  <a:t>L2-loss (MSE) between true and predicted Gaussian noise at time step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800" dirty="0">
                    <a:sym typeface="Wingdings" pitchFamily="2" charset="2"/>
                  </a:rPr>
                  <a:t>use position embeddings (as network parameters are shared across time)</a:t>
                </a: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d</a:t>
                </a:r>
                <a:r>
                  <a:rPr lang="en-GB" sz="2800" dirty="0">
                    <a:solidFill>
                      <a:srgbClr val="1F1F1F"/>
                    </a:solidFill>
                  </a:rPr>
                  <a:t>iffusion models can be interpreted as </a:t>
                </a:r>
                <a:r>
                  <a:rPr lang="en-GB" sz="2800" b="0" i="0" u="none" strike="noStrike" dirty="0">
                    <a:solidFill>
                      <a:srgbClr val="1F1F1F"/>
                    </a:solidFill>
                    <a:effectLst/>
                  </a:rPr>
                  <a:t>chain of denoisi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ng autoencoders (also connected to </a:t>
                </a:r>
                <a:r>
                  <a:rPr lang="en-GB" dirty="0">
                    <a:solidFill>
                      <a:srgbClr val="1F1F1F"/>
                    </a:solidFill>
                  </a:rPr>
                  <a:t>score-based generative </a:t>
                </a:r>
                <a:r>
                  <a:rPr lang="en-GB" dirty="0" err="1">
                    <a:solidFill>
                      <a:srgbClr val="1F1F1F"/>
                    </a:solidFill>
                  </a:rPr>
                  <a:t>modeling</a:t>
                </a:r>
                <a:r>
                  <a:rPr lang="en-GB" dirty="0">
                    <a:solidFill>
                      <a:srgbClr val="1F1F1F"/>
                    </a:solidFill>
                  </a:rPr>
                  <a:t> via 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Langevin dynamics)</a:t>
                </a:r>
                <a:endParaRPr lang="en-GB" dirty="0">
                  <a:solidFill>
                    <a:srgbClr val="1F1F1F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E62B14-F414-329D-3CDD-588A5C6667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33690" cy="4351338"/>
              </a:xfrm>
              <a:blipFill>
                <a:blip r:embed="rId2"/>
                <a:stretch>
                  <a:fillRect l="-709" t="-29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0AEDB2-43C8-8D61-EFB1-BB733AB36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30</a:t>
            </a:fld>
            <a:endParaRPr lang="en-DE"/>
          </a:p>
        </p:txBody>
      </p:sp>
      <p:pic>
        <p:nvPicPr>
          <p:cNvPr id="5" name="Picture 4" descr="Table&#10;&#10;Description automatically generated with medium confidence">
            <a:extLst>
              <a:ext uri="{FF2B5EF4-FFF2-40B4-BE49-F238E27FC236}">
                <a16:creationId xmlns:a16="http://schemas.microsoft.com/office/drawing/2014/main" id="{AADF5D16-B3C3-F692-8917-86E6D583D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361" y="2182413"/>
            <a:ext cx="8709277" cy="20718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40D096-05CF-113F-9587-01B3CD0BDC82}"/>
              </a:ext>
            </a:extLst>
          </p:cNvPr>
          <p:cNvSpPr txBox="1"/>
          <p:nvPr/>
        </p:nvSpPr>
        <p:spPr>
          <a:xfrm>
            <a:off x="9918120" y="425425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E8B744F-E639-DD1B-0D23-8EC27B304ABF}"/>
              </a:ext>
            </a:extLst>
          </p:cNvPr>
          <p:cNvCxnSpPr>
            <a:cxnSpLocks/>
          </p:cNvCxnSpPr>
          <p:nvPr/>
        </p:nvCxnSpPr>
        <p:spPr>
          <a:xfrm flipV="1">
            <a:off x="1326203" y="3909848"/>
            <a:ext cx="1469549" cy="434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82069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DAA2D-4132-2231-3107-912E0771F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Denoising Autoencoder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oal: avoid overfitting and improve robustness of plain autoencoder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learn to remove noise of distorted input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acc>
                  </m:oMath>
                </a14:m>
                <a:r>
                  <a:rPr lang="en-GB" sz="2600" dirty="0"/>
                  <a:t> </a:t>
                </a:r>
                <a:r>
                  <a:rPr lang="en-GB" sz="2600" dirty="0">
                    <a:sym typeface="Wingdings" pitchFamily="2" charset="2"/>
                  </a:rPr>
                  <a:t> restore original input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𝒙</m:t>
                    </m:r>
                  </m:oMath>
                </a14:m>
                <a:endParaRPr lang="en-GB" sz="2600" b="1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imilar to dropout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  <a:blipFill>
                <a:blip r:embed="rId2"/>
                <a:stretch>
                  <a:fillRect l="-2261" t="-376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053658-60F4-5F7B-06D2-8A3465BD7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31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F035929F-4736-E9B8-879C-204FC8DD9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5009" y="1825625"/>
            <a:ext cx="6226991" cy="30182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1628E9-71CB-3566-1209-EFC6CF635FE5}"/>
              </a:ext>
            </a:extLst>
          </p:cNvPr>
          <p:cNvSpPr txBox="1"/>
          <p:nvPr/>
        </p:nvSpPr>
        <p:spPr>
          <a:xfrm>
            <a:off x="11585909" y="484386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5CEBF-7E99-C6DC-6A1D-5F1445DD6D68}"/>
              </a:ext>
            </a:extLst>
          </p:cNvPr>
          <p:cNvSpPr txBox="1"/>
          <p:nvPr/>
        </p:nvSpPr>
        <p:spPr>
          <a:xfrm>
            <a:off x="838200" y="5156021"/>
            <a:ext cx="1051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1F1F1F"/>
                </a:solidFill>
              </a:rPr>
              <a:t>differences of diffusion models to typical denoising autoencoders: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1F1F1F"/>
                </a:solidFill>
              </a:rPr>
              <a:t>no bottleneck (care about output here, not internal representation): </a:t>
            </a:r>
            <a:r>
              <a:rPr lang="en-GB" sz="2400" b="0" i="0" u="none" strike="noStrike" dirty="0">
                <a:solidFill>
                  <a:srgbClr val="1F1F1F"/>
                </a:solidFill>
                <a:effectLst/>
              </a:rPr>
              <a:t>latent space with high dimensionality (same as original data)</a:t>
            </a:r>
            <a:endParaRPr lang="en-DE" sz="2400" b="0" i="0" u="none" strike="noStrike" dirty="0">
              <a:solidFill>
                <a:srgbClr val="1F1F1F"/>
              </a:solidFill>
              <a:effectLst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1F1F1F"/>
                </a:solidFill>
              </a:rPr>
              <a:t>h</a:t>
            </a:r>
            <a:r>
              <a:rPr lang="en-DE" sz="2400" b="0" i="0" u="none" strike="noStrike" dirty="0">
                <a:solidFill>
                  <a:srgbClr val="1F1F1F"/>
                </a:solidFill>
                <a:effectLst/>
              </a:rPr>
              <a:t>andle many different noise levels with sing</a:t>
            </a:r>
            <a:r>
              <a:rPr lang="en-DE" sz="2400" dirty="0">
                <a:solidFill>
                  <a:srgbClr val="1F1F1F"/>
                </a:solidFill>
              </a:rPr>
              <a:t>le set of shared parameters</a:t>
            </a:r>
            <a:endParaRPr lang="en-GB" sz="2400" b="0" i="0" u="none" strike="noStrike" dirty="0">
              <a:solidFill>
                <a:srgbClr val="1F1F1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816993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C4AFB-29A9-8790-B7E6-65C8FC4E9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Latent Diffusion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BBC6A-0FBC-40B9-08E1-E9D30DF05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66725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add noise to latent representation rather than raw data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s</a:t>
            </a:r>
            <a:r>
              <a:rPr lang="en-DE" sz="2400" dirty="0">
                <a:sym typeface="Wingdings" pitchFamily="2" charset="2"/>
              </a:rPr>
              <a:t>ignificant </a:t>
            </a:r>
            <a:r>
              <a:rPr lang="en-DE" sz="2400" dirty="0"/>
              <a:t>speedup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diffusion models highly flexible in terms of architecture: only require same input and output dimensionality </a:t>
            </a:r>
            <a:r>
              <a:rPr lang="en-GB" sz="2400" dirty="0">
                <a:sym typeface="Wingdings" pitchFamily="2" charset="2"/>
              </a:rPr>
              <a:t>(autoencoder-like)</a:t>
            </a:r>
            <a:endParaRPr lang="en-GB" sz="2400" dirty="0"/>
          </a:p>
          <a:p>
            <a:r>
              <a:rPr lang="en-GB" sz="2400" dirty="0">
                <a:sym typeface="Wingdings" pitchFamily="2" charset="2"/>
              </a:rPr>
              <a:t>often (convolutional) U-Net architectures with skip connections</a:t>
            </a:r>
          </a:p>
          <a:p>
            <a:r>
              <a:rPr lang="en-GB" sz="2400" dirty="0">
                <a:sym typeface="Wingdings" pitchFamily="2" charset="2"/>
              </a:rPr>
              <a:t>but also (vision) transformers possible (e.g., </a:t>
            </a:r>
            <a:r>
              <a:rPr lang="en-GB" sz="2400" dirty="0" err="1">
                <a:sym typeface="Wingdings" pitchFamily="2" charset="2"/>
                <a:hlinkClick r:id="rId2"/>
              </a:rPr>
              <a:t>DiT</a:t>
            </a:r>
            <a:r>
              <a:rPr lang="en-GB" sz="24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FD724-C4AD-AF0C-D121-279648BCE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32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B44E13C-5EA7-E6EF-3E60-D29BBBFB1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26120"/>
            <a:ext cx="6091629" cy="30288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658E11-0954-FED3-5164-2AE66059DE2D}"/>
              </a:ext>
            </a:extLst>
          </p:cNvPr>
          <p:cNvSpPr txBox="1"/>
          <p:nvPr/>
        </p:nvSpPr>
        <p:spPr>
          <a:xfrm>
            <a:off x="11504455" y="515501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C1EE1D-EDEE-4B25-C319-124934372BEE}"/>
              </a:ext>
            </a:extLst>
          </p:cNvPr>
          <p:cNvSpPr txBox="1"/>
          <p:nvPr/>
        </p:nvSpPr>
        <p:spPr>
          <a:xfrm>
            <a:off x="6870584" y="5544574"/>
            <a:ext cx="50585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u</a:t>
            </a:r>
            <a:r>
              <a:rPr lang="en-GB" sz="1800" dirty="0"/>
              <a:t>se of </a:t>
            </a:r>
            <a:r>
              <a:rPr lang="en-DE" sz="1800" dirty="0"/>
              <a:t>attention </a:t>
            </a:r>
            <a:r>
              <a:rPr lang="en-GB" sz="1800" dirty="0"/>
              <a:t>mechanism for</a:t>
            </a:r>
            <a:r>
              <a:rPr lang="en-DE" sz="1800" dirty="0"/>
              <a:t> flexible conditioning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38257891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Conditioned Generation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031554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Conditional GANs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604166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GB" sz="2600" dirty="0"/>
                  <a:t>transform</a:t>
                </a:r>
                <a:r>
                  <a:rPr lang="en-DE" sz="2600" dirty="0"/>
                  <a:t> usual GAN </a:t>
                </a:r>
                <a:r>
                  <a:rPr lang="en-GB" sz="2600" dirty="0"/>
                  <a:t>to</a:t>
                </a:r>
                <a:r>
                  <a:rPr lang="en-DE" sz="2600" dirty="0"/>
                  <a:t>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300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604166" cy="4351338"/>
              </a:xfrm>
              <a:blipFill>
                <a:blip r:embed="rId2"/>
                <a:stretch>
                  <a:fillRect l="-1443" t="-2801" r="-160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2366" y="2549871"/>
            <a:ext cx="3749634" cy="31961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659482" y="574605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19511-7D6D-3534-0C17-428D0D6D4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Guided Diffusion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B49C38-B507-045D-9037-88430405477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501076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ways to condition on class information in diffusion process:</a:t>
                </a:r>
              </a:p>
              <a:p>
                <a:r>
                  <a:rPr lang="en-GB" sz="2600" dirty="0"/>
                  <a:t>classifier guidance: perturbation of class-conditional diffusion model by separately trained classifier model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sz="2600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1800" b="1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𝝁</m:t>
                            </m:r>
                          </m:e>
                        </m:acc>
                      </m:e>
                      <m:sub>
                        <m: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sz="1800" b="1" i="0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𝚺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sub>
                    </m:sSub>
                    <m:func>
                      <m:func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b="0" i="0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  <m:d>
                          <m:d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sz="1800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1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func>
                  </m:oMath>
                </a14:m>
                <a:endParaRPr lang="en-GB" sz="1800" dirty="0"/>
              </a:p>
              <a:p>
                <a:pPr lvl="1"/>
                <a:r>
                  <a:rPr lang="en-GB" sz="1800" dirty="0"/>
                  <a:t>guidance can also be free-form text, e.g., from </a:t>
                </a:r>
                <a:r>
                  <a:rPr lang="en-GB" sz="1800" dirty="0">
                    <a:hlinkClick r:id="rId2"/>
                  </a:rPr>
                  <a:t>CLIP</a:t>
                </a:r>
                <a:r>
                  <a:rPr lang="en-GB" sz="1800" dirty="0"/>
                  <a:t> model</a:t>
                </a:r>
              </a:p>
              <a:p>
                <a:r>
                  <a:rPr lang="en-GB" sz="2600" dirty="0"/>
                  <a:t>c</a:t>
                </a:r>
                <a:r>
                  <a:rPr lang="en-DE" sz="2600" dirty="0"/>
                  <a:t>lassifier-free guidance: randomly replace label in class-conditional diffusion model with null label during training</a:t>
                </a:r>
              </a:p>
              <a:p>
                <a:pPr marL="457200" lvl="1" indent="0">
                  <a:buNone/>
                </a:pPr>
                <a:r>
                  <a:rPr lang="en-US" sz="1800" dirty="0">
                    <a:solidFill>
                      <a:srgbClr val="1F1F1F"/>
                    </a:solidFill>
                  </a:rPr>
                  <a:t>extrapolate in direction of conditioned model during sampling: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</m:acc>
                        </m:e>
                        <m:sub>
                          <m:r>
                            <a:rPr lang="en-US" sz="1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𝝐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∅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∅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GB" sz="1800" dirty="0"/>
              </a:p>
              <a:p>
                <a:pPr marL="457200" lvl="1" indent="0">
                  <a:buNone/>
                </a:pPr>
                <a:endParaRPr lang="en-GB" sz="1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B49C38-B507-045D-9037-8843040547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501076" cy="4351338"/>
              </a:xfrm>
              <a:blipFill>
                <a:blip r:embed="rId3"/>
                <a:stretch>
                  <a:fillRect l="-1758" t="-2616" r="-19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438DD-8B97-1117-544D-D3F0E6B63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95D40179-064C-4872-9F25-65150DB65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9276" y="3604155"/>
            <a:ext cx="4852724" cy="24496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324F7F-68BA-7E62-3D89-2547608776A3}"/>
              </a:ext>
            </a:extLst>
          </p:cNvPr>
          <p:cNvSpPr txBox="1"/>
          <p:nvPr/>
        </p:nvSpPr>
        <p:spPr>
          <a:xfrm>
            <a:off x="8536199" y="6004029"/>
            <a:ext cx="2458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“Pembroke Welsh corgi”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099228-B41B-679F-10DD-6FA83A1E7CDB}"/>
              </a:ext>
            </a:extLst>
          </p:cNvPr>
          <p:cNvSpPr txBox="1"/>
          <p:nvPr/>
        </p:nvSpPr>
        <p:spPr>
          <a:xfrm>
            <a:off x="11659482" y="618611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1B54D3-0128-5735-1274-4B0FBDE8347D}"/>
              </a:ext>
            </a:extLst>
          </p:cNvPr>
          <p:cNvSpPr txBox="1"/>
          <p:nvPr/>
        </p:nvSpPr>
        <p:spPr>
          <a:xfrm>
            <a:off x="0" y="6222179"/>
            <a:ext cx="4288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uidance scale: hyperparameter for tradeoff between sample quality and diversity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EA0DE8A-F20F-717B-40B8-2B6456193B16}"/>
              </a:ext>
            </a:extLst>
          </p:cNvPr>
          <p:cNvCxnSpPr>
            <a:stCxn id="5" idx="0"/>
          </p:cNvCxnSpPr>
          <p:nvPr/>
        </p:nvCxnSpPr>
        <p:spPr>
          <a:xfrm flipV="1">
            <a:off x="2144111" y="5797227"/>
            <a:ext cx="1576551" cy="424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51C2F16-9E4F-4FB2-02D4-5DBF8CB8A50F}"/>
              </a:ext>
            </a:extLst>
          </p:cNvPr>
          <p:cNvCxnSpPr>
            <a:stCxn id="5" idx="0"/>
          </p:cNvCxnSpPr>
          <p:nvPr/>
        </p:nvCxnSpPr>
        <p:spPr>
          <a:xfrm flipV="1">
            <a:off x="2144111" y="3867807"/>
            <a:ext cx="1786758" cy="2354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0C37F4A-CDC2-B5A1-FF54-356393037F58}"/>
              </a:ext>
            </a:extLst>
          </p:cNvPr>
          <p:cNvSpPr txBox="1"/>
          <p:nvPr/>
        </p:nvSpPr>
        <p:spPr>
          <a:xfrm>
            <a:off x="7792049" y="1825625"/>
            <a:ext cx="3594538" cy="12926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 err="1"/>
              <a:t>tradeoff</a:t>
            </a:r>
            <a:r>
              <a:rPr lang="en-GB" sz="2600" dirty="0"/>
              <a:t> between diversity (unconditioned) and fidelity</a:t>
            </a:r>
            <a:r>
              <a:rPr lang="en-DE" sz="2600" dirty="0"/>
              <a:t> (guidance)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F02692-1FC5-ED37-8613-EE701AB48B6E}"/>
              </a:ext>
            </a:extLst>
          </p:cNvPr>
          <p:cNvSpPr txBox="1"/>
          <p:nvPr/>
        </p:nvSpPr>
        <p:spPr>
          <a:xfrm>
            <a:off x="7434869" y="381575"/>
            <a:ext cx="3560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similar idea as </a:t>
            </a:r>
            <a:r>
              <a:rPr lang="en-GB" dirty="0" err="1"/>
              <a:t>softmax</a:t>
            </a:r>
            <a:r>
              <a:rPr lang="en-GB" dirty="0"/>
              <a:t> temperature in auto-regressive LLMs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68B383A-D1BB-4102-CF01-78F12A366AEB}"/>
              </a:ext>
            </a:extLst>
          </p:cNvPr>
          <p:cNvCxnSpPr>
            <a:stCxn id="9" idx="2"/>
            <a:endCxn id="13" idx="0"/>
          </p:cNvCxnSpPr>
          <p:nvPr/>
        </p:nvCxnSpPr>
        <p:spPr>
          <a:xfrm>
            <a:off x="9214973" y="1027906"/>
            <a:ext cx="374345" cy="797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01618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A51B0-B675-9AC9-9586-A1C13D403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8E5D0-4691-0760-335D-AF66A61BD5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733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plenty of implementations available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t</a:t>
            </a:r>
            <a:r>
              <a:rPr lang="en-DE" sz="2600" dirty="0"/>
              <a:t>ext-to-image:</a:t>
            </a:r>
            <a:br>
              <a:rPr lang="en-DE" sz="2600" dirty="0">
                <a:hlinkClick r:id="rId2"/>
              </a:rPr>
            </a:br>
            <a:r>
              <a:rPr lang="en-DE" sz="2600" dirty="0">
                <a:hlinkClick r:id="rId3"/>
              </a:rPr>
              <a:t>DALL-E 2</a:t>
            </a:r>
            <a:r>
              <a:rPr lang="en-DE" sz="2600" dirty="0"/>
              <a:t>, </a:t>
            </a:r>
            <a:r>
              <a:rPr lang="en-DE" sz="2600" dirty="0">
                <a:hlinkClick r:id="rId2"/>
              </a:rPr>
              <a:t>Stable Diffusion</a:t>
            </a:r>
            <a:r>
              <a:rPr lang="en-DE" sz="2600" dirty="0"/>
              <a:t>, </a:t>
            </a:r>
            <a:r>
              <a:rPr lang="en-DE" sz="2600" dirty="0">
                <a:hlinkClick r:id="rId4"/>
              </a:rPr>
              <a:t>GLIDE</a:t>
            </a:r>
            <a:r>
              <a:rPr lang="en-DE" sz="2600" dirty="0"/>
              <a:t>, </a:t>
            </a:r>
            <a:r>
              <a:rPr lang="en-DE" sz="2600" dirty="0">
                <a:hlinkClick r:id="rId5"/>
              </a:rPr>
              <a:t>ImageGen</a:t>
            </a:r>
            <a:r>
              <a:rPr lang="en-DE" sz="2600" dirty="0"/>
              <a:t>, ...</a:t>
            </a:r>
          </a:p>
          <a:p>
            <a:pPr marL="0" indent="0">
              <a:buNone/>
            </a:pPr>
            <a:endParaRPr lang="en-DE" sz="2600" dirty="0">
              <a:hlinkClick r:id="rId3"/>
            </a:endParaRPr>
          </a:p>
          <a:p>
            <a:pPr marL="0" indent="0">
              <a:buNone/>
            </a:pPr>
            <a:r>
              <a:rPr lang="en-GB" sz="2600" dirty="0"/>
              <a:t>a</a:t>
            </a:r>
            <a:r>
              <a:rPr lang="en-DE" sz="2600" dirty="0"/>
              <a:t>lso text-to-speech (e.g., </a:t>
            </a:r>
            <a:r>
              <a:rPr lang="en-DE" sz="2600" dirty="0">
                <a:hlinkClick r:id="rId6"/>
              </a:rPr>
              <a:t>VALL-E</a:t>
            </a:r>
            <a:r>
              <a:rPr lang="en-DE" sz="2600" dirty="0"/>
              <a:t>), text-to-video (e.g., </a:t>
            </a:r>
            <a:r>
              <a:rPr lang="en-DE" sz="2600" dirty="0">
                <a:hlinkClick r:id="rId7"/>
              </a:rPr>
              <a:t>Make-A-Video</a:t>
            </a:r>
            <a:r>
              <a:rPr lang="en-DE" sz="2600" dirty="0"/>
              <a:t>), ...</a:t>
            </a:r>
            <a:endParaRPr lang="en-DE" sz="2600" dirty="0">
              <a:hlinkClick r:id="rId3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9426EB-5B87-D3F8-3DFA-AFDDD9FC8F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1600" y="1825625"/>
            <a:ext cx="61722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w</a:t>
            </a:r>
            <a:r>
              <a:rPr lang="en-DE" sz="2600" dirty="0"/>
              <a:t>eb app for Stable Diffusion: </a:t>
            </a:r>
            <a:r>
              <a:rPr lang="en-DE" sz="2600" dirty="0">
                <a:hlinkClick r:id="rId8"/>
              </a:rPr>
              <a:t>DreamStudio</a:t>
            </a:r>
            <a:endParaRPr lang="en-DE" sz="2600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8BAF30-DF74-5259-1372-7126D2ADA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A screenshot of a video game&#10;&#10;Description automatically generated with low confidence">
            <a:extLst>
              <a:ext uri="{FF2B5EF4-FFF2-40B4-BE49-F238E27FC236}">
                <a16:creationId xmlns:a16="http://schemas.microsoft.com/office/drawing/2014/main" id="{7B52EE23-6379-FDFA-0B38-329F41F7276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10200" y="2432929"/>
            <a:ext cx="4572000" cy="428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3637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15ABB-9244-0E41-EA72-4519DDE9C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Inpainting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5CDDD-EBDB-6A9C-B7CB-C6CD7D5168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DE" dirty="0"/>
              <a:t>GLIDE example:</a:t>
            </a:r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06A6E4-1959-564F-88EC-948E08CF8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A picture containing text, sky, grass, outdoor&#10;&#10;Description automatically generated">
            <a:extLst>
              <a:ext uri="{FF2B5EF4-FFF2-40B4-BE49-F238E27FC236}">
                <a16:creationId xmlns:a16="http://schemas.microsoft.com/office/drawing/2014/main" id="{7DECA47C-5DDC-3A3B-CCAF-3DC40D79F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329210"/>
            <a:ext cx="7772400" cy="43922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217ECC-0CA1-2AC3-512C-C75AA0937AA2}"/>
              </a:ext>
            </a:extLst>
          </p:cNvPr>
          <p:cNvSpPr txBox="1"/>
          <p:nvPr/>
        </p:nvSpPr>
        <p:spPr>
          <a:xfrm>
            <a:off x="9296841" y="627842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9526067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4551D-7410-09C4-5565-08F7B4AEC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C5C58-2CF6-A1E6-FEF5-FF8E739AF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variational autoencoder</a:t>
            </a:r>
            <a:endParaRPr lang="en-GB" dirty="0"/>
          </a:p>
          <a:p>
            <a:r>
              <a:rPr lang="en-GB" dirty="0">
                <a:hlinkClick r:id="rId3"/>
              </a:rPr>
              <a:t>normalizing flows</a:t>
            </a:r>
            <a:endParaRPr lang="en-GB" dirty="0">
              <a:hlinkClick r:id="rId4"/>
            </a:endParaRPr>
          </a:p>
          <a:p>
            <a:r>
              <a:rPr lang="en-GB" dirty="0">
                <a:hlinkClick r:id="rId4"/>
              </a:rPr>
              <a:t>GAN</a:t>
            </a:r>
            <a:endParaRPr lang="en-GB" dirty="0"/>
          </a:p>
          <a:p>
            <a:r>
              <a:rPr lang="en-GB" dirty="0">
                <a:hlinkClick r:id="rId5"/>
              </a:rPr>
              <a:t>d</a:t>
            </a:r>
            <a:r>
              <a:rPr lang="en-DE" dirty="0">
                <a:hlinkClick r:id="rId5"/>
              </a:rPr>
              <a:t>enoising diffusion</a:t>
            </a:r>
            <a:r>
              <a:rPr lang="en-DE" dirty="0"/>
              <a:t>, </a:t>
            </a:r>
            <a:r>
              <a:rPr lang="en-GB" dirty="0">
                <a:hlinkClick r:id="rId6"/>
              </a:rPr>
              <a:t>latent diffusion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FC0EB4-019F-0B3C-715B-42E3E588B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307405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1AC6A30-4F22-4C0F-B278-19C5B8A80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4335AD-65B1-44E4-90AF-264024FE4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1999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2E61FB-5A7D-71CA-CFF4-0FB21D012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5381" y="253245"/>
            <a:ext cx="4267200" cy="1351472"/>
          </a:xfrm>
        </p:spPr>
        <p:txBody>
          <a:bodyPr>
            <a:normAutofit/>
          </a:bodyPr>
          <a:lstStyle/>
          <a:p>
            <a:pPr algn="ctr"/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Movie-like Intelligence</a:t>
            </a:r>
          </a:p>
        </p:txBody>
      </p:sp>
      <p:pic>
        <p:nvPicPr>
          <p:cNvPr id="10" name="Picture 9" descr="A person wearing sunglasses&#10;&#10;Description automatically generated with medium confidence">
            <a:extLst>
              <a:ext uri="{FF2B5EF4-FFF2-40B4-BE49-F238E27FC236}">
                <a16:creationId xmlns:a16="http://schemas.microsoft.com/office/drawing/2014/main" id="{33683643-89F5-3177-C505-B7024E9931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06" r="3978"/>
          <a:stretch/>
        </p:blipFill>
        <p:spPr>
          <a:xfrm>
            <a:off x="3" y="1"/>
            <a:ext cx="3695699" cy="6858001"/>
          </a:xfrm>
          <a:custGeom>
            <a:avLst/>
            <a:gdLst/>
            <a:ahLst/>
            <a:cxnLst/>
            <a:rect l="l" t="t" r="r" b="b"/>
            <a:pathLst>
              <a:path w="3695699" h="6858001">
                <a:moveTo>
                  <a:pt x="0" y="0"/>
                </a:moveTo>
                <a:lnTo>
                  <a:pt x="3435129" y="0"/>
                </a:lnTo>
                <a:lnTo>
                  <a:pt x="3430599" y="17349"/>
                </a:lnTo>
                <a:cubicBezTo>
                  <a:pt x="3437542" y="19835"/>
                  <a:pt x="3423757" y="30822"/>
                  <a:pt x="3427683" y="38871"/>
                </a:cubicBezTo>
                <a:cubicBezTo>
                  <a:pt x="3431230" y="44698"/>
                  <a:pt x="3427877" y="49388"/>
                  <a:pt x="3427096" y="55116"/>
                </a:cubicBezTo>
                <a:cubicBezTo>
                  <a:pt x="3429620" y="62945"/>
                  <a:pt x="3421946" y="87211"/>
                  <a:pt x="3417356" y="93331"/>
                </a:cubicBezTo>
                <a:cubicBezTo>
                  <a:pt x="3401974" y="107607"/>
                  <a:pt x="3409629" y="143436"/>
                  <a:pt x="3397765" y="155370"/>
                </a:cubicBezTo>
                <a:cubicBezTo>
                  <a:pt x="3395800" y="159886"/>
                  <a:pt x="3394789" y="164378"/>
                  <a:pt x="3394373" y="168831"/>
                </a:cubicBezTo>
                <a:lnTo>
                  <a:pt x="3394553" y="181402"/>
                </a:lnTo>
                <a:lnTo>
                  <a:pt x="3397293" y="185192"/>
                </a:lnTo>
                <a:lnTo>
                  <a:pt x="3395923" y="192756"/>
                </a:lnTo>
                <a:cubicBezTo>
                  <a:pt x="3396018" y="193497"/>
                  <a:pt x="3396112" y="194237"/>
                  <a:pt x="3396207" y="194978"/>
                </a:cubicBezTo>
                <a:cubicBezTo>
                  <a:pt x="3396531" y="199154"/>
                  <a:pt x="3396856" y="203330"/>
                  <a:pt x="3397180" y="207506"/>
                </a:cubicBezTo>
                <a:cubicBezTo>
                  <a:pt x="3382438" y="200939"/>
                  <a:pt x="3394549" y="241317"/>
                  <a:pt x="3383191" y="229051"/>
                </a:cubicBezTo>
                <a:cubicBezTo>
                  <a:pt x="3382519" y="234401"/>
                  <a:pt x="3381383" y="237332"/>
                  <a:pt x="3380194" y="239137"/>
                </a:cubicBezTo>
                <a:lnTo>
                  <a:pt x="3349267" y="310262"/>
                </a:lnTo>
                <a:lnTo>
                  <a:pt x="3344455" y="381704"/>
                </a:lnTo>
                <a:cubicBezTo>
                  <a:pt x="3343420" y="464598"/>
                  <a:pt x="3338482" y="511985"/>
                  <a:pt x="3327551" y="571873"/>
                </a:cubicBezTo>
                <a:cubicBezTo>
                  <a:pt x="3316620" y="631761"/>
                  <a:pt x="3309762" y="702429"/>
                  <a:pt x="3278869" y="741030"/>
                </a:cubicBezTo>
                <a:lnTo>
                  <a:pt x="3239259" y="957888"/>
                </a:lnTo>
                <a:cubicBezTo>
                  <a:pt x="3267597" y="1021376"/>
                  <a:pt x="3235647" y="1004478"/>
                  <a:pt x="3243890" y="1047869"/>
                </a:cubicBezTo>
                <a:cubicBezTo>
                  <a:pt x="3245988" y="1077107"/>
                  <a:pt x="3228006" y="1101189"/>
                  <a:pt x="3221700" y="1118244"/>
                </a:cubicBezTo>
                <a:cubicBezTo>
                  <a:pt x="3220198" y="1120922"/>
                  <a:pt x="3213346" y="1188569"/>
                  <a:pt x="3211078" y="1190394"/>
                </a:cubicBezTo>
                <a:cubicBezTo>
                  <a:pt x="3204899" y="1218939"/>
                  <a:pt x="3210276" y="1253036"/>
                  <a:pt x="3199704" y="1304585"/>
                </a:cubicBezTo>
                <a:cubicBezTo>
                  <a:pt x="3199438" y="1346246"/>
                  <a:pt x="3168623" y="1413431"/>
                  <a:pt x="3167741" y="1449444"/>
                </a:cubicBezTo>
                <a:cubicBezTo>
                  <a:pt x="3180911" y="1471132"/>
                  <a:pt x="3193362" y="1499173"/>
                  <a:pt x="3194410" y="1520667"/>
                </a:cubicBezTo>
                <a:cubicBezTo>
                  <a:pt x="3181228" y="1513763"/>
                  <a:pt x="3199978" y="1547097"/>
                  <a:pt x="3184473" y="1547038"/>
                </a:cubicBezTo>
                <a:cubicBezTo>
                  <a:pt x="3185153" y="1550949"/>
                  <a:pt x="3186303" y="1554741"/>
                  <a:pt x="3187573" y="1558550"/>
                </a:cubicBezTo>
                <a:lnTo>
                  <a:pt x="3188231" y="1560544"/>
                </a:lnTo>
                <a:lnTo>
                  <a:pt x="3188195" y="1568317"/>
                </a:lnTo>
                <a:lnTo>
                  <a:pt x="3191518" y="1570772"/>
                </a:lnTo>
                <a:lnTo>
                  <a:pt x="3193853" y="1582659"/>
                </a:lnTo>
                <a:cubicBezTo>
                  <a:pt x="3194213" y="1587070"/>
                  <a:pt x="3193997" y="1591769"/>
                  <a:pt x="3192857" y="1596890"/>
                </a:cubicBezTo>
                <a:cubicBezTo>
                  <a:pt x="3185716" y="1609144"/>
                  <a:pt x="3191593" y="1629575"/>
                  <a:pt x="3189686" y="1647479"/>
                </a:cubicBezTo>
                <a:lnTo>
                  <a:pt x="3187125" y="1655568"/>
                </a:lnTo>
                <a:cubicBezTo>
                  <a:pt x="3187259" y="1659315"/>
                  <a:pt x="3192418" y="1733399"/>
                  <a:pt x="3192552" y="1737146"/>
                </a:cubicBezTo>
                <a:cubicBezTo>
                  <a:pt x="3236684" y="1834597"/>
                  <a:pt x="3210475" y="1851660"/>
                  <a:pt x="3219437" y="1908917"/>
                </a:cubicBezTo>
                <a:lnTo>
                  <a:pt x="3220572" y="1915235"/>
                </a:lnTo>
                <a:cubicBezTo>
                  <a:pt x="3225642" y="1919319"/>
                  <a:pt x="3228448" y="1945519"/>
                  <a:pt x="3226946" y="1954447"/>
                </a:cubicBezTo>
                <a:cubicBezTo>
                  <a:pt x="3219553" y="1979351"/>
                  <a:pt x="3239504" y="2001442"/>
                  <a:pt x="3234148" y="2021397"/>
                </a:cubicBezTo>
                <a:cubicBezTo>
                  <a:pt x="3234224" y="2026740"/>
                  <a:pt x="3235084" y="2031233"/>
                  <a:pt x="3236424" y="2035173"/>
                </a:cubicBezTo>
                <a:lnTo>
                  <a:pt x="3241339" y="2045116"/>
                </a:lnTo>
                <a:lnTo>
                  <a:pt x="3233470" y="2098623"/>
                </a:lnTo>
                <a:cubicBezTo>
                  <a:pt x="3230495" y="2129687"/>
                  <a:pt x="3232618" y="2188321"/>
                  <a:pt x="3230016" y="2240964"/>
                </a:cubicBezTo>
                <a:cubicBezTo>
                  <a:pt x="3226602" y="2283982"/>
                  <a:pt x="3232644" y="2342030"/>
                  <a:pt x="3237809" y="2379644"/>
                </a:cubicBezTo>
                <a:cubicBezTo>
                  <a:pt x="3244462" y="2409884"/>
                  <a:pt x="3221747" y="2435219"/>
                  <a:pt x="3237054" y="2459103"/>
                </a:cubicBezTo>
                <a:cubicBezTo>
                  <a:pt x="3245536" y="2488997"/>
                  <a:pt x="3251426" y="2510390"/>
                  <a:pt x="3255285" y="2538679"/>
                </a:cubicBezTo>
                <a:cubicBezTo>
                  <a:pt x="3258296" y="2574322"/>
                  <a:pt x="3245460" y="2589819"/>
                  <a:pt x="3245073" y="2622720"/>
                </a:cubicBezTo>
                <a:lnTo>
                  <a:pt x="3252960" y="2736087"/>
                </a:lnTo>
                <a:cubicBezTo>
                  <a:pt x="3245577" y="2772183"/>
                  <a:pt x="3230063" y="2856752"/>
                  <a:pt x="3218681" y="2902964"/>
                </a:cubicBezTo>
                <a:cubicBezTo>
                  <a:pt x="3212624" y="2927969"/>
                  <a:pt x="3209733" y="2973979"/>
                  <a:pt x="3203641" y="3008786"/>
                </a:cubicBezTo>
                <a:cubicBezTo>
                  <a:pt x="3197547" y="3043595"/>
                  <a:pt x="3186644" y="3093251"/>
                  <a:pt x="3182123" y="3111815"/>
                </a:cubicBezTo>
                <a:lnTo>
                  <a:pt x="3176517" y="3120169"/>
                </a:lnTo>
                <a:lnTo>
                  <a:pt x="3177035" y="3121646"/>
                </a:lnTo>
                <a:cubicBezTo>
                  <a:pt x="3177423" y="3127588"/>
                  <a:pt x="3176129" y="3130763"/>
                  <a:pt x="3174093" y="3132705"/>
                </a:cubicBezTo>
                <a:lnTo>
                  <a:pt x="3171045" y="3134220"/>
                </a:lnTo>
                <a:lnTo>
                  <a:pt x="3168274" y="3141524"/>
                </a:lnTo>
                <a:lnTo>
                  <a:pt x="3160781" y="3155149"/>
                </a:lnTo>
                <a:cubicBezTo>
                  <a:pt x="3160949" y="3156237"/>
                  <a:pt x="3161116" y="3157326"/>
                  <a:pt x="3161284" y="3158414"/>
                </a:cubicBezTo>
                <a:lnTo>
                  <a:pt x="3152950" y="3180080"/>
                </a:lnTo>
                <a:lnTo>
                  <a:pt x="3153739" y="3180719"/>
                </a:lnTo>
                <a:cubicBezTo>
                  <a:pt x="3155321" y="3182647"/>
                  <a:pt x="3156128" y="3184999"/>
                  <a:pt x="3155342" y="3188313"/>
                </a:cubicBezTo>
                <a:cubicBezTo>
                  <a:pt x="3169797" y="3188216"/>
                  <a:pt x="3159934" y="3192271"/>
                  <a:pt x="3156340" y="3202049"/>
                </a:cubicBezTo>
                <a:cubicBezTo>
                  <a:pt x="3177988" y="3204083"/>
                  <a:pt x="3159779" y="3228842"/>
                  <a:pt x="3169832" y="3237938"/>
                </a:cubicBezTo>
                <a:cubicBezTo>
                  <a:pt x="3166705" y="3245075"/>
                  <a:pt x="3163793" y="3252659"/>
                  <a:pt x="3161244" y="3260564"/>
                </a:cubicBezTo>
                <a:lnTo>
                  <a:pt x="3160005" y="3265314"/>
                </a:lnTo>
                <a:cubicBezTo>
                  <a:pt x="3160063" y="3265371"/>
                  <a:pt x="3160124" y="3265428"/>
                  <a:pt x="3160184" y="3265486"/>
                </a:cubicBezTo>
                <a:cubicBezTo>
                  <a:pt x="3160345" y="3266694"/>
                  <a:pt x="3160101" y="3268319"/>
                  <a:pt x="3159279" y="3270659"/>
                </a:cubicBezTo>
                <a:lnTo>
                  <a:pt x="3157747" y="3273971"/>
                </a:lnTo>
                <a:lnTo>
                  <a:pt x="3155343" y="3283185"/>
                </a:lnTo>
                <a:cubicBezTo>
                  <a:pt x="3155517" y="3284422"/>
                  <a:pt x="3155689" y="3285657"/>
                  <a:pt x="3155860" y="3286893"/>
                </a:cubicBezTo>
                <a:lnTo>
                  <a:pt x="3158001" y="3289146"/>
                </a:lnTo>
                <a:lnTo>
                  <a:pt x="3157508" y="3289877"/>
                </a:lnTo>
                <a:cubicBezTo>
                  <a:pt x="3151604" y="3294411"/>
                  <a:pt x="3144966" y="3293561"/>
                  <a:pt x="3159853" y="3309833"/>
                </a:cubicBezTo>
                <a:cubicBezTo>
                  <a:pt x="3149181" y="3321561"/>
                  <a:pt x="3158789" y="3329345"/>
                  <a:pt x="3157392" y="3351579"/>
                </a:cubicBezTo>
                <a:cubicBezTo>
                  <a:pt x="3148710" y="3357083"/>
                  <a:pt x="3149361" y="3365079"/>
                  <a:pt x="3152871" y="3374240"/>
                </a:cubicBezTo>
                <a:cubicBezTo>
                  <a:pt x="3148885" y="3383513"/>
                  <a:pt x="3145239" y="3392740"/>
                  <a:pt x="3142119" y="3402557"/>
                </a:cubicBezTo>
                <a:lnTo>
                  <a:pt x="3138061" y="3419585"/>
                </a:lnTo>
                <a:lnTo>
                  <a:pt x="3139796" y="3424940"/>
                </a:lnTo>
                <a:cubicBezTo>
                  <a:pt x="3142520" y="3434326"/>
                  <a:pt x="3143300" y="3443700"/>
                  <a:pt x="3137669" y="3463264"/>
                </a:cubicBezTo>
                <a:cubicBezTo>
                  <a:pt x="3147380" y="3480689"/>
                  <a:pt x="3167781" y="3490510"/>
                  <a:pt x="3168140" y="3518969"/>
                </a:cubicBezTo>
                <a:cubicBezTo>
                  <a:pt x="3159473" y="3545761"/>
                  <a:pt x="3191152" y="3574399"/>
                  <a:pt x="3179206" y="3607864"/>
                </a:cubicBezTo>
                <a:cubicBezTo>
                  <a:pt x="3176757" y="3619813"/>
                  <a:pt x="3181069" y="3654600"/>
                  <a:pt x="3189125" y="3659839"/>
                </a:cubicBezTo>
                <a:cubicBezTo>
                  <a:pt x="3191518" y="3666815"/>
                  <a:pt x="3189857" y="3675779"/>
                  <a:pt x="3198077" y="3677681"/>
                </a:cubicBezTo>
                <a:cubicBezTo>
                  <a:pt x="3208136" y="3681475"/>
                  <a:pt x="3196345" y="3709561"/>
                  <a:pt x="3207094" y="3703876"/>
                </a:cubicBezTo>
                <a:cubicBezTo>
                  <a:pt x="3199084" y="3723751"/>
                  <a:pt x="3220453" y="3734396"/>
                  <a:pt x="3227016" y="3748633"/>
                </a:cubicBezTo>
                <a:cubicBezTo>
                  <a:pt x="3218663" y="3764666"/>
                  <a:pt x="3240667" y="3778725"/>
                  <a:pt x="3246806" y="3811324"/>
                </a:cubicBezTo>
                <a:cubicBezTo>
                  <a:pt x="3237058" y="3829063"/>
                  <a:pt x="3251097" y="3833247"/>
                  <a:pt x="3239091" y="3865102"/>
                </a:cubicBezTo>
                <a:cubicBezTo>
                  <a:pt x="3240755" y="3865725"/>
                  <a:pt x="3242340" y="3866659"/>
                  <a:pt x="3243800" y="3867874"/>
                </a:cubicBezTo>
                <a:cubicBezTo>
                  <a:pt x="3252276" y="3874935"/>
                  <a:pt x="3254724" y="3889782"/>
                  <a:pt x="3249268" y="3901031"/>
                </a:cubicBezTo>
                <a:cubicBezTo>
                  <a:pt x="3234180" y="3950514"/>
                  <a:pt x="3270886" y="3938724"/>
                  <a:pt x="3271850" y="3976535"/>
                </a:cubicBezTo>
                <a:cubicBezTo>
                  <a:pt x="3275333" y="4018513"/>
                  <a:pt x="3265836" y="4033210"/>
                  <a:pt x="3253128" y="4091308"/>
                </a:cubicBezTo>
                <a:cubicBezTo>
                  <a:pt x="3262530" y="4093945"/>
                  <a:pt x="3263925" y="4100312"/>
                  <a:pt x="3261491" y="4112665"/>
                </a:cubicBezTo>
                <a:cubicBezTo>
                  <a:pt x="3263824" y="4132845"/>
                  <a:pt x="3285122" y="4124005"/>
                  <a:pt x="3275235" y="4148543"/>
                </a:cubicBezTo>
                <a:cubicBezTo>
                  <a:pt x="3282222" y="4163609"/>
                  <a:pt x="3300717" y="4191930"/>
                  <a:pt x="3303406" y="4203059"/>
                </a:cubicBezTo>
                <a:cubicBezTo>
                  <a:pt x="3307769" y="4216879"/>
                  <a:pt x="3289765" y="4198911"/>
                  <a:pt x="3291377" y="4215304"/>
                </a:cubicBezTo>
                <a:cubicBezTo>
                  <a:pt x="3295421" y="4234470"/>
                  <a:pt x="3290844" y="4240556"/>
                  <a:pt x="3303627" y="4247412"/>
                </a:cubicBezTo>
                <a:cubicBezTo>
                  <a:pt x="3300302" y="4270043"/>
                  <a:pt x="3313094" y="4269840"/>
                  <a:pt x="3323715" y="4295574"/>
                </a:cubicBezTo>
                <a:cubicBezTo>
                  <a:pt x="3318854" y="4309546"/>
                  <a:pt x="3323708" y="4317748"/>
                  <a:pt x="3331757" y="4324626"/>
                </a:cubicBezTo>
                <a:cubicBezTo>
                  <a:pt x="3334500" y="4352298"/>
                  <a:pt x="3348521" y="4373553"/>
                  <a:pt x="3357571" y="4402594"/>
                </a:cubicBezTo>
                <a:cubicBezTo>
                  <a:pt x="3395421" y="4440113"/>
                  <a:pt x="3406716" y="4492429"/>
                  <a:pt x="3416883" y="4511276"/>
                </a:cubicBezTo>
                <a:lnTo>
                  <a:pt x="3418568" y="4515669"/>
                </a:lnTo>
                <a:cubicBezTo>
                  <a:pt x="3418685" y="4519956"/>
                  <a:pt x="3418801" y="4524244"/>
                  <a:pt x="3418918" y="4528531"/>
                </a:cubicBezTo>
                <a:cubicBezTo>
                  <a:pt x="3418727" y="4530191"/>
                  <a:pt x="3418537" y="4531850"/>
                  <a:pt x="3418346" y="4533510"/>
                </a:cubicBezTo>
                <a:cubicBezTo>
                  <a:pt x="3418215" y="4536889"/>
                  <a:pt x="3418462" y="4539065"/>
                  <a:pt x="3419005" y="4540494"/>
                </a:cubicBezTo>
                <a:lnTo>
                  <a:pt x="3424268" y="4595886"/>
                </a:lnTo>
                <a:cubicBezTo>
                  <a:pt x="3429156" y="4624362"/>
                  <a:pt x="3443934" y="4682306"/>
                  <a:pt x="3448330" y="4711348"/>
                </a:cubicBezTo>
                <a:lnTo>
                  <a:pt x="3445621" y="4714874"/>
                </a:lnTo>
                <a:cubicBezTo>
                  <a:pt x="3444103" y="4718397"/>
                  <a:pt x="3443735" y="4723077"/>
                  <a:pt x="3445980" y="4730345"/>
                </a:cubicBezTo>
                <a:lnTo>
                  <a:pt x="3446976" y="4731926"/>
                </a:lnTo>
                <a:lnTo>
                  <a:pt x="3443720" y="4745408"/>
                </a:lnTo>
                <a:cubicBezTo>
                  <a:pt x="3444756" y="4771155"/>
                  <a:pt x="3455466" y="4843107"/>
                  <a:pt x="3453194" y="4886406"/>
                </a:cubicBezTo>
                <a:cubicBezTo>
                  <a:pt x="3454856" y="4906631"/>
                  <a:pt x="3481235" y="5008239"/>
                  <a:pt x="3455210" y="5025296"/>
                </a:cubicBezTo>
                <a:cubicBezTo>
                  <a:pt x="3442202" y="5116320"/>
                  <a:pt x="3464654" y="5119078"/>
                  <a:pt x="3462841" y="5211091"/>
                </a:cubicBezTo>
                <a:cubicBezTo>
                  <a:pt x="3469390" y="5269669"/>
                  <a:pt x="3462794" y="5327391"/>
                  <a:pt x="3469385" y="5356669"/>
                </a:cubicBezTo>
                <a:cubicBezTo>
                  <a:pt x="3471479" y="5361935"/>
                  <a:pt x="3474277" y="5366825"/>
                  <a:pt x="3477268" y="5371683"/>
                </a:cubicBezTo>
                <a:lnTo>
                  <a:pt x="3478824" y="5374232"/>
                </a:lnTo>
                <a:lnTo>
                  <a:pt x="3486664" y="5427532"/>
                </a:lnTo>
                <a:lnTo>
                  <a:pt x="3499845" y="5523238"/>
                </a:lnTo>
                <a:cubicBezTo>
                  <a:pt x="3496480" y="5535759"/>
                  <a:pt x="3498126" y="5574631"/>
                  <a:pt x="3505782" y="5582050"/>
                </a:cubicBezTo>
                <a:cubicBezTo>
                  <a:pt x="3507640" y="5590169"/>
                  <a:pt x="3505294" y="5599602"/>
                  <a:pt x="3513368" y="5603412"/>
                </a:cubicBezTo>
                <a:cubicBezTo>
                  <a:pt x="3518549" y="5620896"/>
                  <a:pt x="3530454" y="5660930"/>
                  <a:pt x="3536869" y="5686953"/>
                </a:cubicBezTo>
                <a:cubicBezTo>
                  <a:pt x="3527290" y="5702684"/>
                  <a:pt x="3548216" y="5722678"/>
                  <a:pt x="3551859" y="5759548"/>
                </a:cubicBezTo>
                <a:cubicBezTo>
                  <a:pt x="3540751" y="5776843"/>
                  <a:pt x="3554471" y="5784377"/>
                  <a:pt x="3540024" y="5816599"/>
                </a:cubicBezTo>
                <a:cubicBezTo>
                  <a:pt x="3541640" y="5817630"/>
                  <a:pt x="3543154" y="5818984"/>
                  <a:pt x="3544521" y="5820619"/>
                </a:cubicBezTo>
                <a:cubicBezTo>
                  <a:pt x="3552455" y="5830118"/>
                  <a:pt x="3553767" y="5846834"/>
                  <a:pt x="3547449" y="5857956"/>
                </a:cubicBezTo>
                <a:cubicBezTo>
                  <a:pt x="3528571" y="5908761"/>
                  <a:pt x="3532186" y="5952107"/>
                  <a:pt x="3530253" y="5993572"/>
                </a:cubicBezTo>
                <a:cubicBezTo>
                  <a:pt x="3530522" y="6040113"/>
                  <a:pt x="3553891" y="6005695"/>
                  <a:pt x="3536734" y="6066404"/>
                </a:cubicBezTo>
                <a:cubicBezTo>
                  <a:pt x="3545935" y="6071268"/>
                  <a:pt x="3546842" y="6078512"/>
                  <a:pt x="3543461" y="6091477"/>
                </a:cubicBezTo>
                <a:cubicBezTo>
                  <a:pt x="3549602" y="6107585"/>
                  <a:pt x="3568275" y="6137061"/>
                  <a:pt x="3573577" y="6163051"/>
                </a:cubicBezTo>
                <a:cubicBezTo>
                  <a:pt x="3577046" y="6182032"/>
                  <a:pt x="3572259" y="6223892"/>
                  <a:pt x="3575275" y="6247420"/>
                </a:cubicBezTo>
                <a:cubicBezTo>
                  <a:pt x="3570217" y="6271412"/>
                  <a:pt x="3583023" y="6273898"/>
                  <a:pt x="3591673" y="6304222"/>
                </a:cubicBezTo>
                <a:cubicBezTo>
                  <a:pt x="3585743" y="6318440"/>
                  <a:pt x="3589967" y="6328418"/>
                  <a:pt x="3597489" y="6337624"/>
                </a:cubicBezTo>
                <a:cubicBezTo>
                  <a:pt x="3598113" y="6368401"/>
                  <a:pt x="3610504" y="6394558"/>
                  <a:pt x="3617330" y="6428161"/>
                </a:cubicBezTo>
                <a:cubicBezTo>
                  <a:pt x="3612404" y="6466489"/>
                  <a:pt x="3633001" y="6482393"/>
                  <a:pt x="3640218" y="6518318"/>
                </a:cubicBezTo>
                <a:cubicBezTo>
                  <a:pt x="3625420" y="6557419"/>
                  <a:pt x="3668862" y="6537820"/>
                  <a:pt x="3670788" y="6568733"/>
                </a:cubicBezTo>
                <a:cubicBezTo>
                  <a:pt x="3659124" y="6621466"/>
                  <a:pt x="3685482" y="6565072"/>
                  <a:pt x="3687763" y="6643164"/>
                </a:cubicBezTo>
                <a:cubicBezTo>
                  <a:pt x="3685396" y="6647995"/>
                  <a:pt x="3689317" y="6656838"/>
                  <a:pt x="3693097" y="6655183"/>
                </a:cubicBezTo>
                <a:cubicBezTo>
                  <a:pt x="3693444" y="6672318"/>
                  <a:pt x="3690193" y="6715787"/>
                  <a:pt x="3689847" y="6745974"/>
                </a:cubicBezTo>
                <a:cubicBezTo>
                  <a:pt x="3689583" y="6773144"/>
                  <a:pt x="3690048" y="6817635"/>
                  <a:pt x="3691023" y="6836306"/>
                </a:cubicBezTo>
                <a:lnTo>
                  <a:pt x="3695699" y="6858001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DA23C-AAAC-EA0B-D659-1B7C1B534C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1534" y="1715562"/>
            <a:ext cx="4914894" cy="4755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almost impossible to foresee</a:t>
            </a:r>
          </a:p>
          <a:p>
            <a:pPr marL="0" indent="0">
              <a:buNone/>
            </a:pP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mini e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xamples in contemporary ML:</a:t>
            </a: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4"/>
              </a:rPr>
              <a:t>large language models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5"/>
              </a:rPr>
              <a:t>multi-agent reinforcement learning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one idea: 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6"/>
              </a:rPr>
              <a:t>reward is enough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hilosophical: emotions or consciousness might also occur as emergent capabilities</a:t>
            </a:r>
          </a:p>
        </p:txBody>
      </p:sp>
      <p:pic>
        <p:nvPicPr>
          <p:cNvPr id="6" name="Picture 5" descr="A picture containing curtain, fabric&#10;&#10;Description automatically generated">
            <a:extLst>
              <a:ext uri="{FF2B5EF4-FFF2-40B4-BE49-F238E27FC236}">
                <a16:creationId xmlns:a16="http://schemas.microsoft.com/office/drawing/2014/main" id="{42570478-5F4C-DFB1-8530-D091592694A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771" r="19568"/>
          <a:stretch/>
        </p:blipFill>
        <p:spPr>
          <a:xfrm>
            <a:off x="8580467" y="10"/>
            <a:ext cx="3611533" cy="685799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95627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13132" y="6858000"/>
                </a:lnTo>
                <a:cubicBezTo>
                  <a:pt x="13183" y="6857363"/>
                  <a:pt x="13234" y="6856727"/>
                  <a:pt x="13284" y="6856090"/>
                </a:cubicBezTo>
                <a:lnTo>
                  <a:pt x="31566" y="6805847"/>
                </a:lnTo>
                <a:lnTo>
                  <a:pt x="30463" y="6715381"/>
                </a:lnTo>
                <a:cubicBezTo>
                  <a:pt x="29585" y="6714082"/>
                  <a:pt x="28597" y="6713038"/>
                  <a:pt x="27533" y="6712286"/>
                </a:cubicBezTo>
                <a:lnTo>
                  <a:pt x="31288" y="6698474"/>
                </a:lnTo>
                <a:lnTo>
                  <a:pt x="29901" y="6686264"/>
                </a:lnTo>
                <a:cubicBezTo>
                  <a:pt x="29591" y="6639749"/>
                  <a:pt x="29281" y="6593234"/>
                  <a:pt x="28971" y="6546719"/>
                </a:cubicBezTo>
                <a:cubicBezTo>
                  <a:pt x="23415" y="6502008"/>
                  <a:pt x="3087" y="6462057"/>
                  <a:pt x="310" y="6408337"/>
                </a:cubicBezTo>
                <a:cubicBezTo>
                  <a:pt x="-2468" y="6354617"/>
                  <a:pt x="14431" y="6312397"/>
                  <a:pt x="12307" y="6224401"/>
                </a:cubicBezTo>
                <a:lnTo>
                  <a:pt x="27152" y="6147415"/>
                </a:lnTo>
                <a:lnTo>
                  <a:pt x="39044" y="6093837"/>
                </a:lnTo>
                <a:cubicBezTo>
                  <a:pt x="47718" y="6039281"/>
                  <a:pt x="47985" y="5964495"/>
                  <a:pt x="46816" y="5915901"/>
                </a:cubicBezTo>
                <a:cubicBezTo>
                  <a:pt x="43189" y="5876557"/>
                  <a:pt x="47196" y="5863739"/>
                  <a:pt x="33533" y="5831562"/>
                </a:cubicBezTo>
                <a:cubicBezTo>
                  <a:pt x="27901" y="5792459"/>
                  <a:pt x="47408" y="5747455"/>
                  <a:pt x="46555" y="5710909"/>
                </a:cubicBezTo>
                <a:cubicBezTo>
                  <a:pt x="53188" y="5686865"/>
                  <a:pt x="49116" y="5615845"/>
                  <a:pt x="62461" y="5602222"/>
                </a:cubicBezTo>
                <a:cubicBezTo>
                  <a:pt x="64066" y="5572067"/>
                  <a:pt x="49594" y="5555548"/>
                  <a:pt x="56185" y="5529979"/>
                </a:cubicBezTo>
                <a:lnTo>
                  <a:pt x="67961" y="5458854"/>
                </a:lnTo>
                <a:lnTo>
                  <a:pt x="110939" y="5353584"/>
                </a:lnTo>
                <a:cubicBezTo>
                  <a:pt x="123070" y="5308303"/>
                  <a:pt x="110671" y="5307524"/>
                  <a:pt x="128276" y="5249764"/>
                </a:cubicBezTo>
                <a:cubicBezTo>
                  <a:pt x="137692" y="5218499"/>
                  <a:pt x="146153" y="5160067"/>
                  <a:pt x="156749" y="5116288"/>
                </a:cubicBezTo>
                <a:cubicBezTo>
                  <a:pt x="167347" y="5072508"/>
                  <a:pt x="184838" y="5010298"/>
                  <a:pt x="191855" y="4987089"/>
                </a:cubicBezTo>
                <a:lnTo>
                  <a:pt x="219824" y="4934095"/>
                </a:lnTo>
                <a:cubicBezTo>
                  <a:pt x="223315" y="4926170"/>
                  <a:pt x="231151" y="4920904"/>
                  <a:pt x="231137" y="4903120"/>
                </a:cubicBezTo>
                <a:lnTo>
                  <a:pt x="219738" y="4827391"/>
                </a:lnTo>
                <a:cubicBezTo>
                  <a:pt x="223928" y="4818620"/>
                  <a:pt x="227939" y="4809255"/>
                  <a:pt x="231597" y="4799440"/>
                </a:cubicBezTo>
                <a:lnTo>
                  <a:pt x="233480" y="4793512"/>
                </a:lnTo>
                <a:cubicBezTo>
                  <a:pt x="233423" y="4793432"/>
                  <a:pt x="233367" y="4793351"/>
                  <a:pt x="233310" y="4793271"/>
                </a:cubicBezTo>
                <a:cubicBezTo>
                  <a:pt x="233275" y="4791711"/>
                  <a:pt x="233728" y="4789662"/>
                  <a:pt x="234882" y="4786765"/>
                </a:cubicBezTo>
                <a:lnTo>
                  <a:pt x="236914" y="4782703"/>
                </a:lnTo>
                <a:lnTo>
                  <a:pt x="246329" y="4683644"/>
                </a:lnTo>
                <a:cubicBezTo>
                  <a:pt x="256294" y="4677568"/>
                  <a:pt x="256527" y="4667288"/>
                  <a:pt x="253823" y="4655204"/>
                </a:cubicBezTo>
                <a:cubicBezTo>
                  <a:pt x="259521" y="4631796"/>
                  <a:pt x="280440" y="4574275"/>
                  <a:pt x="280514" y="4543195"/>
                </a:cubicBezTo>
                <a:cubicBezTo>
                  <a:pt x="272112" y="4519880"/>
                  <a:pt x="251340" y="4505102"/>
                  <a:pt x="254268" y="4468722"/>
                </a:cubicBezTo>
                <a:cubicBezTo>
                  <a:pt x="266696" y="4435462"/>
                  <a:pt x="236001" y="4395418"/>
                  <a:pt x="252728" y="4353998"/>
                </a:cubicBezTo>
                <a:cubicBezTo>
                  <a:pt x="256750" y="4339008"/>
                  <a:pt x="256168" y="4294115"/>
                  <a:pt x="248123" y="4286542"/>
                </a:cubicBezTo>
                <a:cubicBezTo>
                  <a:pt x="246365" y="4277371"/>
                  <a:pt x="249194" y="4266107"/>
                  <a:pt x="240584" y="4262777"/>
                </a:cubicBezTo>
                <a:cubicBezTo>
                  <a:pt x="230221" y="4256829"/>
                  <a:pt x="246153" y="4222259"/>
                  <a:pt x="233949" y="4228340"/>
                </a:cubicBezTo>
                <a:cubicBezTo>
                  <a:pt x="244865" y="4203839"/>
                  <a:pt x="223150" y="4187902"/>
                  <a:pt x="217758" y="4169004"/>
                </a:cubicBezTo>
                <a:cubicBezTo>
                  <a:pt x="228596" y="4149446"/>
                  <a:pt x="206597" y="4129080"/>
                  <a:pt x="203797" y="4086781"/>
                </a:cubicBezTo>
                <a:cubicBezTo>
                  <a:pt x="216334" y="4065199"/>
                  <a:pt x="201740" y="4058317"/>
                  <a:pt x="218344" y="4018957"/>
                </a:cubicBezTo>
                <a:cubicBezTo>
                  <a:pt x="216630" y="4017979"/>
                  <a:pt x="215034" y="4016614"/>
                  <a:pt x="213609" y="4014902"/>
                </a:cubicBezTo>
                <a:cubicBezTo>
                  <a:pt x="205325" y="4004955"/>
                  <a:pt x="204424" y="3985729"/>
                  <a:pt x="211594" y="3971964"/>
                </a:cubicBezTo>
                <a:cubicBezTo>
                  <a:pt x="233561" y="3910433"/>
                  <a:pt x="230991" y="3860613"/>
                  <a:pt x="234357" y="3812226"/>
                </a:cubicBezTo>
                <a:cubicBezTo>
                  <a:pt x="235501" y="3758242"/>
                  <a:pt x="209185" y="3801364"/>
                  <a:pt x="229596" y="3728573"/>
                </a:cubicBezTo>
                <a:cubicBezTo>
                  <a:pt x="219804" y="3724174"/>
                  <a:pt x="219047" y="3715890"/>
                  <a:pt x="223099" y="3700384"/>
                </a:cubicBezTo>
                <a:cubicBezTo>
                  <a:pt x="222942" y="3674360"/>
                  <a:pt x="199034" y="3683312"/>
                  <a:pt x="212511" y="3653063"/>
                </a:cubicBezTo>
                <a:cubicBezTo>
                  <a:pt x="207582" y="3623616"/>
                  <a:pt x="199349" y="3555881"/>
                  <a:pt x="193522" y="3523704"/>
                </a:cubicBezTo>
                <a:cubicBezTo>
                  <a:pt x="199728" y="3495169"/>
                  <a:pt x="185963" y="3494025"/>
                  <a:pt x="177551" y="3460001"/>
                </a:cubicBezTo>
                <a:cubicBezTo>
                  <a:pt x="184399" y="3442692"/>
                  <a:pt x="180138" y="3431687"/>
                  <a:pt x="172293" y="3422022"/>
                </a:cubicBezTo>
                <a:cubicBezTo>
                  <a:pt x="172567" y="3386386"/>
                  <a:pt x="159982" y="3357707"/>
                  <a:pt x="153640" y="3319632"/>
                </a:cubicBezTo>
                <a:cubicBezTo>
                  <a:pt x="117352" y="3267571"/>
                  <a:pt x="111308" y="3199530"/>
                  <a:pt x="102580" y="3174350"/>
                </a:cubicBezTo>
                <a:lnTo>
                  <a:pt x="101281" y="3168555"/>
                </a:lnTo>
                <a:cubicBezTo>
                  <a:pt x="101655" y="3163067"/>
                  <a:pt x="102030" y="3157580"/>
                  <a:pt x="102403" y="3152092"/>
                </a:cubicBezTo>
                <a:lnTo>
                  <a:pt x="103597" y="3145797"/>
                </a:lnTo>
                <a:cubicBezTo>
                  <a:pt x="104132" y="3141497"/>
                  <a:pt x="104119" y="3138691"/>
                  <a:pt x="103701" y="3136806"/>
                </a:cubicBezTo>
                <a:lnTo>
                  <a:pt x="108221" y="3088993"/>
                </a:lnTo>
                <a:cubicBezTo>
                  <a:pt x="109464" y="3064872"/>
                  <a:pt x="113188" y="3030250"/>
                  <a:pt x="111158" y="2992081"/>
                </a:cubicBezTo>
                <a:cubicBezTo>
                  <a:pt x="109031" y="2944441"/>
                  <a:pt x="104226" y="2942439"/>
                  <a:pt x="105565" y="2902844"/>
                </a:cubicBezTo>
                <a:cubicBezTo>
                  <a:pt x="107874" y="2897323"/>
                  <a:pt x="101362" y="2801618"/>
                  <a:pt x="105102" y="2797375"/>
                </a:cubicBezTo>
                <a:cubicBezTo>
                  <a:pt x="86174" y="2744941"/>
                  <a:pt x="109804" y="2750735"/>
                  <a:pt x="107241" y="2691357"/>
                </a:cubicBezTo>
                <a:cubicBezTo>
                  <a:pt x="107811" y="2665349"/>
                  <a:pt x="115946" y="2561129"/>
                  <a:pt x="145888" y="2542201"/>
                </a:cubicBezTo>
                <a:cubicBezTo>
                  <a:pt x="170455" y="2427400"/>
                  <a:pt x="123634" y="2367849"/>
                  <a:pt x="136292" y="2250554"/>
                </a:cubicBezTo>
                <a:cubicBezTo>
                  <a:pt x="110877" y="2215639"/>
                  <a:pt x="134601" y="2180816"/>
                  <a:pt x="130310" y="2141581"/>
                </a:cubicBezTo>
                <a:cubicBezTo>
                  <a:pt x="154051" y="2149219"/>
                  <a:pt x="117587" y="2094975"/>
                  <a:pt x="144587" y="2089095"/>
                </a:cubicBezTo>
                <a:cubicBezTo>
                  <a:pt x="142952" y="2082142"/>
                  <a:pt x="140513" y="2075590"/>
                  <a:pt x="137867" y="2069059"/>
                </a:cubicBezTo>
                <a:lnTo>
                  <a:pt x="136492" y="2065634"/>
                </a:lnTo>
                <a:cubicBezTo>
                  <a:pt x="136216" y="2060851"/>
                  <a:pt x="135939" y="2056067"/>
                  <a:pt x="135663" y="2051284"/>
                </a:cubicBezTo>
                <a:lnTo>
                  <a:pt x="124268" y="1960184"/>
                </a:lnTo>
                <a:cubicBezTo>
                  <a:pt x="138968" y="1926370"/>
                  <a:pt x="111716" y="1914873"/>
                  <a:pt x="131257" y="1873060"/>
                </a:cubicBezTo>
                <a:cubicBezTo>
                  <a:pt x="136329" y="1857442"/>
                  <a:pt x="139083" y="1807624"/>
                  <a:pt x="131724" y="1797311"/>
                </a:cubicBezTo>
                <a:cubicBezTo>
                  <a:pt x="130673" y="1786740"/>
                  <a:pt x="134293" y="1774954"/>
                  <a:pt x="126063" y="1769201"/>
                </a:cubicBezTo>
                <a:cubicBezTo>
                  <a:pt x="116300" y="1760126"/>
                  <a:pt x="134551" y="1725705"/>
                  <a:pt x="122085" y="1729500"/>
                </a:cubicBezTo>
                <a:cubicBezTo>
                  <a:pt x="134648" y="1705012"/>
                  <a:pt x="114449" y="1682158"/>
                  <a:pt x="110543" y="1659949"/>
                </a:cubicBezTo>
                <a:cubicBezTo>
                  <a:pt x="122664" y="1640913"/>
                  <a:pt x="102513" y="1613087"/>
                  <a:pt x="102892" y="1565607"/>
                </a:cubicBezTo>
                <a:cubicBezTo>
                  <a:pt x="116835" y="1544742"/>
                  <a:pt x="102976" y="1533616"/>
                  <a:pt x="122245" y="1494057"/>
                </a:cubicBezTo>
                <a:cubicBezTo>
                  <a:pt x="120629" y="1492563"/>
                  <a:pt x="119160" y="1490668"/>
                  <a:pt x="117883" y="1488429"/>
                </a:cubicBezTo>
                <a:cubicBezTo>
                  <a:pt x="110465" y="1475431"/>
                  <a:pt x="111002" y="1453942"/>
                  <a:pt x="119083" y="1440433"/>
                </a:cubicBezTo>
                <a:cubicBezTo>
                  <a:pt x="145274" y="1377630"/>
                  <a:pt x="146438" y="1321884"/>
                  <a:pt x="153340" y="1269148"/>
                </a:cubicBezTo>
                <a:cubicBezTo>
                  <a:pt x="158467" y="1209690"/>
                  <a:pt x="129360" y="1251077"/>
                  <a:pt x="154855" y="1175439"/>
                </a:cubicBezTo>
                <a:cubicBezTo>
                  <a:pt x="145538" y="1168218"/>
                  <a:pt x="145408" y="1158868"/>
                  <a:pt x="150548" y="1142685"/>
                </a:cubicBezTo>
                <a:cubicBezTo>
                  <a:pt x="152321" y="1113850"/>
                  <a:pt x="128121" y="1118007"/>
                  <a:pt x="143630" y="1087778"/>
                </a:cubicBezTo>
                <a:cubicBezTo>
                  <a:pt x="139451" y="1064261"/>
                  <a:pt x="125971" y="1018012"/>
                  <a:pt x="125476" y="1001580"/>
                </a:cubicBezTo>
                <a:cubicBezTo>
                  <a:pt x="123958" y="976962"/>
                  <a:pt x="134851" y="962709"/>
                  <a:pt x="134526" y="940069"/>
                </a:cubicBezTo>
                <a:cubicBezTo>
                  <a:pt x="142751" y="909988"/>
                  <a:pt x="129284" y="905409"/>
                  <a:pt x="123523" y="865739"/>
                </a:cubicBezTo>
                <a:cubicBezTo>
                  <a:pt x="131549" y="848234"/>
                  <a:pt x="128173" y="835030"/>
                  <a:pt x="121164" y="822450"/>
                </a:cubicBezTo>
                <a:cubicBezTo>
                  <a:pt x="124077" y="783082"/>
                  <a:pt x="113811" y="748321"/>
                  <a:pt x="110389" y="704665"/>
                </a:cubicBezTo>
                <a:cubicBezTo>
                  <a:pt x="120144" y="656264"/>
                  <a:pt x="99869" y="633697"/>
                  <a:pt x="96299" y="587032"/>
                </a:cubicBezTo>
                <a:cubicBezTo>
                  <a:pt x="87861" y="539988"/>
                  <a:pt x="66571" y="452493"/>
                  <a:pt x="59759" y="422399"/>
                </a:cubicBezTo>
                <a:cubicBezTo>
                  <a:pt x="62865" y="416491"/>
                  <a:pt x="59682" y="404768"/>
                  <a:pt x="55429" y="406467"/>
                </a:cubicBezTo>
                <a:cubicBezTo>
                  <a:pt x="56742" y="400038"/>
                  <a:pt x="64884" y="384166"/>
                  <a:pt x="58062" y="383409"/>
                </a:cubicBezTo>
                <a:cubicBezTo>
                  <a:pt x="57210" y="351894"/>
                  <a:pt x="61145" y="320031"/>
                  <a:pt x="69487" y="290892"/>
                </a:cubicBezTo>
                <a:cubicBezTo>
                  <a:pt x="57686" y="231306"/>
                  <a:pt x="89539" y="260845"/>
                  <a:pt x="86198" y="217175"/>
                </a:cubicBezTo>
                <a:cubicBezTo>
                  <a:pt x="72715" y="183379"/>
                  <a:pt x="83646" y="168958"/>
                  <a:pt x="74643" y="129155"/>
                </a:cubicBezTo>
                <a:cubicBezTo>
                  <a:pt x="96697" y="112411"/>
                  <a:pt x="72236" y="90977"/>
                  <a:pt x="78417" y="74202"/>
                </a:cubicBezTo>
                <a:cubicBezTo>
                  <a:pt x="59029" y="57686"/>
                  <a:pt x="81827" y="29115"/>
                  <a:pt x="94183" y="4683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6B7F1-ABC2-9C1A-708A-7170DA6DA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5FEAD7E-BF4A-2941-8FC0-E96033F99716}" type="slidenum">
              <a:rPr lang="en-DE" sz="10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39</a:t>
            </a:fld>
            <a:endParaRPr lang="en-DE" sz="1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690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D4B15-D7D7-DF0C-A41B-34C9064FF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Estimation of Feature Contributions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separate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estimations of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for each feature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requires assumption of distributions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e.g., Gaussian naïve Bayes</a:t>
                </a:r>
                <a:r>
                  <a:rPr lang="en-GB" sz="2400" dirty="0">
                    <a:solidFill>
                      <a:srgbClr val="202122"/>
                    </a:solidFill>
                  </a:rPr>
                  <a:t>) or non-parametric methods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kernel density estimation)</a:t>
                </a:r>
              </a:p>
              <a:p>
                <a:pPr marL="0" indent="0">
                  <a:buNone/>
                </a:pPr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US" sz="2200" b="0" u="none" strike="noStrike" dirty="0">
                    <a:solidFill>
                      <a:srgbClr val="202122"/>
                    </a:solidFill>
                    <a:effectLst/>
                  </a:rPr>
                  <a:t>				</a:t>
                </a:r>
                <a14:m>
                  <m:oMath xmlns:m="http://schemas.openxmlformats.org/officeDocument/2006/math"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  <m:sSubSup>
                              <m:sSubSup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  <m:sup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rad>
                      </m:den>
                    </m:f>
                    <m:func>
                      <m:func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200" b="0" i="0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𝑖𝑗</m:t>
                                            </m:r>
                                          </m:sub>
                                        </m:sSub>
                                        <m: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𝜇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sz="2200" i="1">
                                    <a:solidFill>
                                      <a:srgbClr val="202122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bSup>
                                  <m:sSubSupPr>
                                    <m:ctrlP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  <m:sup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sz="2200" dirty="0">
                  <a:solidFill>
                    <a:srgbClr val="202122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parameter estimation (e.g., mean and variance of Gaussians) can be done with maximum likelihood method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400" dirty="0">
                    <a:solidFill>
                      <a:srgbClr val="202122"/>
                    </a:solidFill>
                  </a:rPr>
                  <a:t> known in training)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202122"/>
                    </a:solidFill>
                  </a:rPr>
                  <a:t>no Bayesian methods needed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163" r="-965" b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D2E7FF-E96B-7E63-2699-BAB00AA0C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7C62CB-DB6E-A40A-44F0-ADBD278708FE}"/>
              </a:ext>
            </a:extLst>
          </p:cNvPr>
          <p:cNvSpPr txBox="1"/>
          <p:nvPr/>
        </p:nvSpPr>
        <p:spPr>
          <a:xfrm>
            <a:off x="838200" y="3785850"/>
            <a:ext cx="346594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Gaussian feature likelihoods: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64E3E1A-220C-E47F-08BA-5BDC4717AB0B}"/>
              </a:ext>
            </a:extLst>
          </p:cNvPr>
          <p:cNvCxnSpPr/>
          <p:nvPr/>
        </p:nvCxnSpPr>
        <p:spPr>
          <a:xfrm flipH="1">
            <a:off x="6810703" y="2732690"/>
            <a:ext cx="578069" cy="798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7891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1EE76-4267-DFAE-29F0-5449F5DA6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a Posteriori Classification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DE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</m:e>
                          </m:nary>
                        </m:e>
                      </m:func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>
                  <a:effectLst/>
                </a:endParaRPr>
              </a:p>
              <a:p>
                <a:pPr marL="0" indent="0">
                  <a:buNone/>
                </a:pPr>
                <a:r>
                  <a:rPr lang="en-GB" dirty="0"/>
                  <a:t>despite potentially inaccurate</a:t>
                </a:r>
                <a:r>
                  <a:rPr lang="en-GB" dirty="0">
                    <a:effectLst/>
                  </a:rPr>
                  <a:t> probability estimates (due to naïve independence assumption), good identification of correct class </a:t>
                </a:r>
                <a:r>
                  <a:rPr lang="en-GB" dirty="0"/>
                  <a:t>via</a:t>
                </a:r>
                <a:r>
                  <a:rPr lang="en-GB" dirty="0">
                    <a:effectLst/>
                  </a:rPr>
                  <a:t> maximum probability</a:t>
                </a:r>
                <a:endParaRPr lang="en-GB" dirty="0">
                  <a:effectLst/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bad for regression tasks (if independence assumption is too naïve, i.e., features are correlated)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662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412139-BD93-6536-FE73-9EFB9CFD6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577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(or probability distribution for regression)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573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</p:spTree>
    <p:extLst>
      <p:ext uri="{BB962C8B-B14F-4D97-AF65-F5344CB8AC3E}">
        <p14:creationId xmlns:p14="http://schemas.microsoft.com/office/powerpoint/2010/main" val="2882629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DD8A8-65F0-3E73-4F50-DBA8ED571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Naï</a:t>
            </a:r>
            <a:r>
              <a:rPr lang="en-DE" dirty="0"/>
              <a:t>ve Bayes and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enerative-discriminative pair of classification algorithms</a:t>
                </a:r>
              </a:p>
              <a:p>
                <a:r>
                  <a:rPr lang="en-GB" sz="2600" dirty="0"/>
                  <a:t>binary case: l</a:t>
                </a:r>
                <a:r>
                  <a:rPr lang="en-DE" sz="2600" dirty="0"/>
                  <a:t>ogit of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Bayes’ outputs,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600" i="0" smtClean="0">
                            <a:latin typeface="Cambria Math" panose="02040503050406030204" pitchFamily="18" charset="0"/>
                          </a:rPr>
                          <m:t>l</m:t>
                        </m:r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</a:rPr>
                          <m:t>og</m:t>
                        </m:r>
                      </m:fName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=1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num>
                              <m:den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=0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den>
                            </m:f>
                          </m:e>
                        </m:d>
                      </m:e>
                    </m:func>
                    <m:r>
                      <a:rPr lang="en-US" sz="26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DE" sz="2600" dirty="0"/>
                  <a:t> corresponds to output of logistic regression’s linear predictor</a:t>
                </a:r>
              </a:p>
              <a:p>
                <a:r>
                  <a:rPr lang="en-GB" sz="2600" dirty="0"/>
                  <a:t>f</a:t>
                </a:r>
                <a:r>
                  <a:rPr lang="en-DE" sz="2600" dirty="0"/>
                  <a:t>or discrete inputs or Gaussian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Bayes: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 can be reparametrized as linear classifier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for discriminative task: </a:t>
                </a:r>
                <a:r>
                  <a:rPr lang="en-GB" sz="2600" dirty="0" err="1">
                    <a:sym typeface="Wingdings" pitchFamily="2" charset="2"/>
                  </a:rPr>
                  <a:t>i</a:t>
                </a:r>
                <a:r>
                  <a:rPr lang="en-DE" sz="2600" dirty="0">
                    <a:sym typeface="Wingdings" pitchFamily="2" charset="2"/>
                  </a:rPr>
                  <a:t>dentical in asymptotic limit (infinite training samples) if independence assumption holds (otherwise na</a:t>
                </a:r>
                <a:r>
                  <a:rPr lang="en-GB" sz="2600" dirty="0" err="1">
                    <a:sym typeface="Wingdings" pitchFamily="2" charset="2"/>
                  </a:rPr>
                  <a:t>ï</a:t>
                </a:r>
                <a:r>
                  <a:rPr lang="en-DE" sz="2600" dirty="0">
                    <a:sym typeface="Wingdings" pitchFamily="2" charset="2"/>
                  </a:rPr>
                  <a:t>ve Bayes less accurate)</a:t>
                </a: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 err="1"/>
                  <a:t>naï</a:t>
                </a:r>
                <a:r>
                  <a:rPr lang="en-DE" sz="2600" dirty="0"/>
                  <a:t>ve Bayes has greater bias but lower variance than logistic regression </a:t>
                </a:r>
                <a:r>
                  <a:rPr lang="en-DE" sz="2600" dirty="0">
                    <a:sym typeface="Wingdings" pitchFamily="2" charset="2"/>
                  </a:rPr>
                  <a:t> to be preferred for scarce training data (if bias, i.e., independence assumption, correct)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r="-965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0B23C3-D7D1-6AE2-4D10-7A3DDD2F2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3751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video, audio,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9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</p:spTree>
    <p:extLst>
      <p:ext uri="{BB962C8B-B14F-4D97-AF65-F5344CB8AC3E}">
        <p14:creationId xmlns:p14="http://schemas.microsoft.com/office/powerpoint/2010/main" val="2712468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12580</TotalTime>
  <Words>2188</Words>
  <Application>Microsoft Office PowerPoint</Application>
  <PresentationFormat>Widescreen</PresentationFormat>
  <Paragraphs>336</Paragraphs>
  <Slides>39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-apple-system</vt:lpstr>
      <vt:lpstr>Arial</vt:lpstr>
      <vt:lpstr>Calibri</vt:lpstr>
      <vt:lpstr>Calibri Light</vt:lpstr>
      <vt:lpstr>Cambria Math</vt:lpstr>
      <vt:lpstr>Office Theme</vt:lpstr>
      <vt:lpstr>Generative Models Discriminative vs Generative</vt:lpstr>
      <vt:lpstr>Archetype: Naïve Bayes</vt:lpstr>
      <vt:lpstr>Independence Assumption</vt:lpstr>
      <vt:lpstr>Estimation of Feature Contributions</vt:lpstr>
      <vt:lpstr>Maximum a Posteriori Classification</vt:lpstr>
      <vt:lpstr>Generative vs Discriminative Models</vt:lpstr>
      <vt:lpstr>Naïve Bayes and Logistic Regression</vt:lpstr>
      <vt:lpstr>Data Generation</vt:lpstr>
      <vt:lpstr>Different Types of Generative Models</vt:lpstr>
      <vt:lpstr>Variational Autoencoders (VAE)</vt:lpstr>
      <vt:lpstr>Recap: Autoencoder</vt:lpstr>
      <vt:lpstr>Autoencoder Architecture for Generative Tasks </vt:lpstr>
      <vt:lpstr>Encoder and Decoder Networks</vt:lpstr>
      <vt:lpstr>VAE Loss: ELBO</vt:lpstr>
      <vt:lpstr>Reparameterization Trick</vt:lpstr>
      <vt:lpstr>PowerPoint Presentation</vt:lpstr>
      <vt:lpstr>Flow-Based Methods</vt:lpstr>
      <vt:lpstr>Normalizing Flows</vt:lpstr>
      <vt:lpstr>Usage in Generative Models</vt:lpstr>
      <vt:lpstr>Invertible Neural Networks</vt:lpstr>
      <vt:lpstr>Generative Adversarial Networks (GAN)</vt:lpstr>
      <vt:lpstr>Indirect Training via Discriminator</vt:lpstr>
      <vt:lpstr>Formulation</vt:lpstr>
      <vt:lpstr>Properties</vt:lpstr>
      <vt:lpstr>Diffusion Models</vt:lpstr>
      <vt:lpstr>Idea</vt:lpstr>
      <vt:lpstr>Forward Process</vt:lpstr>
      <vt:lpstr>Reparametrization</vt:lpstr>
      <vt:lpstr>Reverse Process</vt:lpstr>
      <vt:lpstr>Noise Prediction</vt:lpstr>
      <vt:lpstr>Denoising Autoencoder</vt:lpstr>
      <vt:lpstr>Latent Diffusion Model</vt:lpstr>
      <vt:lpstr>Conditioned Generation</vt:lpstr>
      <vt:lpstr>Conditional GANs</vt:lpstr>
      <vt:lpstr>Guided Diffusion</vt:lpstr>
      <vt:lpstr>Applications</vt:lpstr>
      <vt:lpstr>Inpainting</vt:lpstr>
      <vt:lpstr>Literature</vt:lpstr>
      <vt:lpstr>Movie-like Intelligence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vs Discriminative Models</dc:title>
  <dc:creator>Felix Wick</dc:creator>
  <cp:lastModifiedBy>Felix Wick</cp:lastModifiedBy>
  <cp:revision>181</cp:revision>
  <dcterms:created xsi:type="dcterms:W3CDTF">2022-07-19T12:00:00Z</dcterms:created>
  <dcterms:modified xsi:type="dcterms:W3CDTF">2023-07-22T13:13:13Z</dcterms:modified>
</cp:coreProperties>
</file>

<file path=docProps/thumbnail.jpeg>
</file>